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33" r:id="rId1"/>
    <p:sldMasterId id="2147483892" r:id="rId2"/>
    <p:sldMasterId id="2147483951" r:id="rId3"/>
    <p:sldMasterId id="2147483963" r:id="rId4"/>
  </p:sldMasterIdLst>
  <p:notesMasterIdLst>
    <p:notesMasterId r:id="rId66"/>
  </p:notesMasterIdLst>
  <p:handoutMasterIdLst>
    <p:handoutMasterId r:id="rId67"/>
  </p:handoutMasterIdLst>
  <p:sldIdLst>
    <p:sldId id="301" r:id="rId5"/>
    <p:sldId id="333" r:id="rId6"/>
    <p:sldId id="332" r:id="rId7"/>
    <p:sldId id="263" r:id="rId8"/>
    <p:sldId id="381" r:id="rId9"/>
    <p:sldId id="711" r:id="rId10"/>
    <p:sldId id="710" r:id="rId11"/>
    <p:sldId id="406" r:id="rId12"/>
    <p:sldId id="290" r:id="rId13"/>
    <p:sldId id="272" r:id="rId14"/>
    <p:sldId id="274" r:id="rId15"/>
    <p:sldId id="275" r:id="rId16"/>
    <p:sldId id="334" r:id="rId17"/>
    <p:sldId id="696" r:id="rId18"/>
    <p:sldId id="258" r:id="rId19"/>
    <p:sldId id="261" r:id="rId20"/>
    <p:sldId id="262" r:id="rId21"/>
    <p:sldId id="707" r:id="rId22"/>
    <p:sldId id="260" r:id="rId23"/>
    <p:sldId id="697" r:id="rId24"/>
    <p:sldId id="698" r:id="rId25"/>
    <p:sldId id="699" r:id="rId26"/>
    <p:sldId id="700" r:id="rId27"/>
    <p:sldId id="701" r:id="rId28"/>
    <p:sldId id="702" r:id="rId29"/>
    <p:sldId id="703" r:id="rId30"/>
    <p:sldId id="326" r:id="rId31"/>
    <p:sldId id="296" r:id="rId32"/>
    <p:sldId id="319" r:id="rId33"/>
    <p:sldId id="320" r:id="rId34"/>
    <p:sldId id="327" r:id="rId35"/>
    <p:sldId id="712" r:id="rId36"/>
    <p:sldId id="321" r:id="rId37"/>
    <p:sldId id="328" r:id="rId38"/>
    <p:sldId id="329" r:id="rId39"/>
    <p:sldId id="322" r:id="rId40"/>
    <p:sldId id="323" r:id="rId41"/>
    <p:sldId id="713" r:id="rId42"/>
    <p:sldId id="336" r:id="rId43"/>
    <p:sldId id="338" r:id="rId44"/>
    <p:sldId id="339" r:id="rId45"/>
    <p:sldId id="382" r:id="rId46"/>
    <p:sldId id="692" r:id="rId47"/>
    <p:sldId id="387" r:id="rId48"/>
    <p:sldId id="388" r:id="rId49"/>
    <p:sldId id="390" r:id="rId50"/>
    <p:sldId id="280" r:id="rId51"/>
    <p:sldId id="407" r:id="rId52"/>
    <p:sldId id="282" r:id="rId53"/>
    <p:sldId id="378" r:id="rId54"/>
    <p:sldId id="379" r:id="rId55"/>
    <p:sldId id="687" r:id="rId56"/>
    <p:sldId id="686" r:id="rId57"/>
    <p:sldId id="386" r:id="rId58"/>
    <p:sldId id="285" r:id="rId59"/>
    <p:sldId id="299" r:id="rId60"/>
    <p:sldId id="405" r:id="rId61"/>
    <p:sldId id="302" r:id="rId62"/>
    <p:sldId id="404" r:id="rId63"/>
    <p:sldId id="694" r:id="rId64"/>
    <p:sldId id="695" r:id="rId65"/>
  </p:sldIdLst>
  <p:sldSz cx="9144000" cy="6858000" type="screen4x3"/>
  <p:notesSz cx="6797675" cy="9926638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931">
          <p15:clr>
            <a:srgbClr val="A4A3A4"/>
          </p15:clr>
        </p15:guide>
        <p15:guide id="3" pos="2880">
          <p15:clr>
            <a:srgbClr val="A4A3A4"/>
          </p15:clr>
        </p15:guide>
        <p15:guide id="4" pos="43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33CC33"/>
    <a:srgbClr val="4D4D4D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yl jasny 3 — Ak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03447BB-5D67-496B-8E87-E561075AD55C}" styleName="Styl ciemny 1 — Ak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8" autoAdjust="0"/>
    <p:restoredTop sz="94152" autoAdjust="0"/>
  </p:normalViewPr>
  <p:slideViewPr>
    <p:cSldViewPr>
      <p:cViewPr varScale="1">
        <p:scale>
          <a:sx n="108" d="100"/>
          <a:sy n="108" d="100"/>
        </p:scale>
        <p:origin x="1872" y="96"/>
      </p:cViewPr>
      <p:guideLst>
        <p:guide orient="horz" pos="2160"/>
        <p:guide orient="horz" pos="2931"/>
        <p:guide pos="2880"/>
        <p:guide pos="4377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DC4747-CDA4-40AE-8E75-04252AAB379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461C534-7EF8-4770-883B-885BFEE42866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Zintegrowane podejście do rozwoju – komplementarność działań</a:t>
          </a:r>
        </a:p>
      </dgm:t>
    </dgm:pt>
    <dgm:pt modelId="{441C8E8A-9CC2-4E2D-808F-76D4CB24056F}" type="parTrans" cxnId="{4C388BCE-F6B3-47D7-B699-EF34603BEB82}">
      <dgm:prSet/>
      <dgm:spPr/>
      <dgm:t>
        <a:bodyPr/>
        <a:lstStyle/>
        <a:p>
          <a:endParaRPr lang="pl-PL"/>
        </a:p>
      </dgm:t>
    </dgm:pt>
    <dgm:pt modelId="{6243F491-EB15-45FE-A0D8-BC3C81A01609}" type="sibTrans" cxnId="{4C388BCE-F6B3-47D7-B699-EF34603BEB82}">
      <dgm:prSet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pl-PL"/>
        </a:p>
      </dgm:t>
    </dgm:pt>
    <dgm:pt modelId="{E7F64744-31F6-4547-A390-40865D53BF79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Ukierunkowanie terytorialne – Obszary Strategicznej Interwencji </a:t>
          </a:r>
        </a:p>
      </dgm:t>
    </dgm:pt>
    <dgm:pt modelId="{C7E867A1-3284-4401-AE87-A33457413285}" type="parTrans" cxnId="{8B857FD3-882D-4BDC-88DB-91B9EF72132F}">
      <dgm:prSet/>
      <dgm:spPr/>
      <dgm:t>
        <a:bodyPr/>
        <a:lstStyle/>
        <a:p>
          <a:endParaRPr lang="pl-PL"/>
        </a:p>
      </dgm:t>
    </dgm:pt>
    <dgm:pt modelId="{0A01F201-A903-454D-BA7F-F93D633A4055}" type="sibTrans" cxnId="{8B857FD3-882D-4BDC-88DB-91B9EF72132F}">
      <dgm:prSet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pl-PL"/>
        </a:p>
      </dgm:t>
    </dgm:pt>
    <dgm:pt modelId="{E1B7C5E1-1235-4A78-A8AE-3AE9B4CC2F47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Monitoring – Regionalne Obserwatorium Terytorialne </a:t>
          </a:r>
        </a:p>
      </dgm:t>
    </dgm:pt>
    <dgm:pt modelId="{A72AA986-DC1F-44AC-B528-EA78831CEBCD}" type="parTrans" cxnId="{70196B75-DF2B-46C8-9F63-A84FFEED197C}">
      <dgm:prSet/>
      <dgm:spPr/>
      <dgm:t>
        <a:bodyPr/>
        <a:lstStyle/>
        <a:p>
          <a:endParaRPr lang="pl-PL"/>
        </a:p>
      </dgm:t>
    </dgm:pt>
    <dgm:pt modelId="{7975E3F3-4043-434C-B253-768F1B36288C}" type="sibTrans" cxnId="{70196B75-DF2B-46C8-9F63-A84FFEED197C}">
      <dgm:prSet/>
      <dgm:spPr/>
      <dgm:t>
        <a:bodyPr/>
        <a:lstStyle/>
        <a:p>
          <a:endParaRPr lang="pl-PL"/>
        </a:p>
      </dgm:t>
    </dgm:pt>
    <dgm:pt modelId="{DE3618EC-448C-4430-B3D6-9FB0DC505EAB}" type="pres">
      <dgm:prSet presAssocID="{72DC4747-CDA4-40AE-8E75-04252AAB3797}" presName="outerComposite" presStyleCnt="0">
        <dgm:presLayoutVars>
          <dgm:chMax val="5"/>
          <dgm:dir/>
          <dgm:resizeHandles val="exact"/>
        </dgm:presLayoutVars>
      </dgm:prSet>
      <dgm:spPr/>
    </dgm:pt>
    <dgm:pt modelId="{1A28CEEC-CF8F-4611-A78A-E3D86493FEE9}" type="pres">
      <dgm:prSet presAssocID="{72DC4747-CDA4-40AE-8E75-04252AAB3797}" presName="dummyMaxCanvas" presStyleCnt="0">
        <dgm:presLayoutVars/>
      </dgm:prSet>
      <dgm:spPr/>
    </dgm:pt>
    <dgm:pt modelId="{218CA847-7241-4B43-9ADD-303717E81F6F}" type="pres">
      <dgm:prSet presAssocID="{72DC4747-CDA4-40AE-8E75-04252AAB3797}" presName="ThreeNodes_1" presStyleLbl="node1" presStyleIdx="0" presStyleCnt="3" custScaleX="116791" custLinFactNeighborX="457">
        <dgm:presLayoutVars>
          <dgm:bulletEnabled val="1"/>
        </dgm:presLayoutVars>
      </dgm:prSet>
      <dgm:spPr/>
    </dgm:pt>
    <dgm:pt modelId="{7C878AB4-762B-4A6A-B3C4-06213CBEED3F}" type="pres">
      <dgm:prSet presAssocID="{72DC4747-CDA4-40AE-8E75-04252AAB3797}" presName="ThreeNodes_2" presStyleLbl="node1" presStyleIdx="1" presStyleCnt="3" custScaleX="114012">
        <dgm:presLayoutVars>
          <dgm:bulletEnabled val="1"/>
        </dgm:presLayoutVars>
      </dgm:prSet>
      <dgm:spPr/>
    </dgm:pt>
    <dgm:pt modelId="{DBEBDFFD-891E-46CA-A98E-19BC0D6FD880}" type="pres">
      <dgm:prSet presAssocID="{72DC4747-CDA4-40AE-8E75-04252AAB3797}" presName="ThreeNodes_3" presStyleLbl="node1" presStyleIdx="2" presStyleCnt="3" custScaleX="117647">
        <dgm:presLayoutVars>
          <dgm:bulletEnabled val="1"/>
        </dgm:presLayoutVars>
      </dgm:prSet>
      <dgm:spPr/>
    </dgm:pt>
    <dgm:pt modelId="{278D29D7-EA3E-4933-B646-4C2E3696C072}" type="pres">
      <dgm:prSet presAssocID="{72DC4747-CDA4-40AE-8E75-04252AAB3797}" presName="ThreeConn_1-2" presStyleLbl="fgAccFollowNode1" presStyleIdx="0" presStyleCnt="2">
        <dgm:presLayoutVars>
          <dgm:bulletEnabled val="1"/>
        </dgm:presLayoutVars>
      </dgm:prSet>
      <dgm:spPr/>
    </dgm:pt>
    <dgm:pt modelId="{49B47C75-C047-4B28-80F3-8E60ED1AEA0C}" type="pres">
      <dgm:prSet presAssocID="{72DC4747-CDA4-40AE-8E75-04252AAB3797}" presName="ThreeConn_2-3" presStyleLbl="fgAccFollowNode1" presStyleIdx="1" presStyleCnt="2">
        <dgm:presLayoutVars>
          <dgm:bulletEnabled val="1"/>
        </dgm:presLayoutVars>
      </dgm:prSet>
      <dgm:spPr/>
    </dgm:pt>
    <dgm:pt modelId="{F5F66850-F505-43B1-BED7-6707818C41CA}" type="pres">
      <dgm:prSet presAssocID="{72DC4747-CDA4-40AE-8E75-04252AAB3797}" presName="ThreeNodes_1_text" presStyleLbl="node1" presStyleIdx="2" presStyleCnt="3">
        <dgm:presLayoutVars>
          <dgm:bulletEnabled val="1"/>
        </dgm:presLayoutVars>
      </dgm:prSet>
      <dgm:spPr/>
    </dgm:pt>
    <dgm:pt modelId="{5115A4F6-E642-49CF-B0AE-9F9AE22BCBFA}" type="pres">
      <dgm:prSet presAssocID="{72DC4747-CDA4-40AE-8E75-04252AAB3797}" presName="ThreeNodes_2_text" presStyleLbl="node1" presStyleIdx="2" presStyleCnt="3">
        <dgm:presLayoutVars>
          <dgm:bulletEnabled val="1"/>
        </dgm:presLayoutVars>
      </dgm:prSet>
      <dgm:spPr/>
    </dgm:pt>
    <dgm:pt modelId="{68CB1BA3-862A-48EA-82D0-9FCC03933AAD}" type="pres">
      <dgm:prSet presAssocID="{72DC4747-CDA4-40AE-8E75-04252AAB379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EEE8819-CE27-47DA-8105-F683364D7E77}" type="presOf" srcId="{6243F491-EB15-45FE-A0D8-BC3C81A01609}" destId="{278D29D7-EA3E-4933-B646-4C2E3696C072}" srcOrd="0" destOrd="0" presId="urn:microsoft.com/office/officeart/2005/8/layout/vProcess5"/>
    <dgm:cxn modelId="{7B85F45F-061A-4FD2-BDFC-93A189D5E454}" type="presOf" srcId="{9461C534-7EF8-4770-883B-885BFEE42866}" destId="{F5F66850-F505-43B1-BED7-6707818C41CA}" srcOrd="1" destOrd="0" presId="urn:microsoft.com/office/officeart/2005/8/layout/vProcess5"/>
    <dgm:cxn modelId="{70196B75-DF2B-46C8-9F63-A84FFEED197C}" srcId="{72DC4747-CDA4-40AE-8E75-04252AAB3797}" destId="{E1B7C5E1-1235-4A78-A8AE-3AE9B4CC2F47}" srcOrd="2" destOrd="0" parTransId="{A72AA986-DC1F-44AC-B528-EA78831CEBCD}" sibTransId="{7975E3F3-4043-434C-B253-768F1B36288C}"/>
    <dgm:cxn modelId="{66248D7E-7656-4871-886C-2E5B5E193EB1}" type="presOf" srcId="{0A01F201-A903-454D-BA7F-F93D633A4055}" destId="{49B47C75-C047-4B28-80F3-8E60ED1AEA0C}" srcOrd="0" destOrd="0" presId="urn:microsoft.com/office/officeart/2005/8/layout/vProcess5"/>
    <dgm:cxn modelId="{8E73D682-F461-4557-B801-779151926785}" type="presOf" srcId="{E1B7C5E1-1235-4A78-A8AE-3AE9B4CC2F47}" destId="{68CB1BA3-862A-48EA-82D0-9FCC03933AAD}" srcOrd="1" destOrd="0" presId="urn:microsoft.com/office/officeart/2005/8/layout/vProcess5"/>
    <dgm:cxn modelId="{9B73549F-20C5-455C-AC81-7A6031071768}" type="presOf" srcId="{72DC4747-CDA4-40AE-8E75-04252AAB3797}" destId="{DE3618EC-448C-4430-B3D6-9FB0DC505EAB}" srcOrd="0" destOrd="0" presId="urn:microsoft.com/office/officeart/2005/8/layout/vProcess5"/>
    <dgm:cxn modelId="{4C388BCE-F6B3-47D7-B699-EF34603BEB82}" srcId="{72DC4747-CDA4-40AE-8E75-04252AAB3797}" destId="{9461C534-7EF8-4770-883B-885BFEE42866}" srcOrd="0" destOrd="0" parTransId="{441C8E8A-9CC2-4E2D-808F-76D4CB24056F}" sibTransId="{6243F491-EB15-45FE-A0D8-BC3C81A01609}"/>
    <dgm:cxn modelId="{1D48D4CF-6BF2-458C-B004-0185C5A7196A}" type="presOf" srcId="{9461C534-7EF8-4770-883B-885BFEE42866}" destId="{218CA847-7241-4B43-9ADD-303717E81F6F}" srcOrd="0" destOrd="0" presId="urn:microsoft.com/office/officeart/2005/8/layout/vProcess5"/>
    <dgm:cxn modelId="{8B857FD3-882D-4BDC-88DB-91B9EF72132F}" srcId="{72DC4747-CDA4-40AE-8E75-04252AAB3797}" destId="{E7F64744-31F6-4547-A390-40865D53BF79}" srcOrd="1" destOrd="0" parTransId="{C7E867A1-3284-4401-AE87-A33457413285}" sibTransId="{0A01F201-A903-454D-BA7F-F93D633A4055}"/>
    <dgm:cxn modelId="{C4C7D8D8-796E-403B-8BEC-6D8FC5A57070}" type="presOf" srcId="{E7F64744-31F6-4547-A390-40865D53BF79}" destId="{5115A4F6-E642-49CF-B0AE-9F9AE22BCBFA}" srcOrd="1" destOrd="0" presId="urn:microsoft.com/office/officeart/2005/8/layout/vProcess5"/>
    <dgm:cxn modelId="{F2B4B6EC-3077-4028-90A7-73DEDA558D89}" type="presOf" srcId="{E7F64744-31F6-4547-A390-40865D53BF79}" destId="{7C878AB4-762B-4A6A-B3C4-06213CBEED3F}" srcOrd="0" destOrd="0" presId="urn:microsoft.com/office/officeart/2005/8/layout/vProcess5"/>
    <dgm:cxn modelId="{FE2078FC-08DA-42DB-B231-887EE24229DC}" type="presOf" srcId="{E1B7C5E1-1235-4A78-A8AE-3AE9B4CC2F47}" destId="{DBEBDFFD-891E-46CA-A98E-19BC0D6FD880}" srcOrd="0" destOrd="0" presId="urn:microsoft.com/office/officeart/2005/8/layout/vProcess5"/>
    <dgm:cxn modelId="{7E545BD5-32E3-4A55-9D44-5A3EED85C565}" type="presParOf" srcId="{DE3618EC-448C-4430-B3D6-9FB0DC505EAB}" destId="{1A28CEEC-CF8F-4611-A78A-E3D86493FEE9}" srcOrd="0" destOrd="0" presId="urn:microsoft.com/office/officeart/2005/8/layout/vProcess5"/>
    <dgm:cxn modelId="{B977C4D3-221F-4F75-9BB1-AF0051F55DC8}" type="presParOf" srcId="{DE3618EC-448C-4430-B3D6-9FB0DC505EAB}" destId="{218CA847-7241-4B43-9ADD-303717E81F6F}" srcOrd="1" destOrd="0" presId="urn:microsoft.com/office/officeart/2005/8/layout/vProcess5"/>
    <dgm:cxn modelId="{01911407-9F56-46D7-B298-0C4FF986BA67}" type="presParOf" srcId="{DE3618EC-448C-4430-B3D6-9FB0DC505EAB}" destId="{7C878AB4-762B-4A6A-B3C4-06213CBEED3F}" srcOrd="2" destOrd="0" presId="urn:microsoft.com/office/officeart/2005/8/layout/vProcess5"/>
    <dgm:cxn modelId="{B8989101-AD8B-40A5-9227-9F38A4116AAA}" type="presParOf" srcId="{DE3618EC-448C-4430-B3D6-9FB0DC505EAB}" destId="{DBEBDFFD-891E-46CA-A98E-19BC0D6FD880}" srcOrd="3" destOrd="0" presId="urn:microsoft.com/office/officeart/2005/8/layout/vProcess5"/>
    <dgm:cxn modelId="{877A2EF6-B63B-4761-97C6-EB26EF8491F2}" type="presParOf" srcId="{DE3618EC-448C-4430-B3D6-9FB0DC505EAB}" destId="{278D29D7-EA3E-4933-B646-4C2E3696C072}" srcOrd="4" destOrd="0" presId="urn:microsoft.com/office/officeart/2005/8/layout/vProcess5"/>
    <dgm:cxn modelId="{51F4B9A8-5BA2-4D30-8194-2E742FB8AA62}" type="presParOf" srcId="{DE3618EC-448C-4430-B3D6-9FB0DC505EAB}" destId="{49B47C75-C047-4B28-80F3-8E60ED1AEA0C}" srcOrd="5" destOrd="0" presId="urn:microsoft.com/office/officeart/2005/8/layout/vProcess5"/>
    <dgm:cxn modelId="{8F673706-4D2A-4B5B-9400-B29E3B8D7F98}" type="presParOf" srcId="{DE3618EC-448C-4430-B3D6-9FB0DC505EAB}" destId="{F5F66850-F505-43B1-BED7-6707818C41CA}" srcOrd="6" destOrd="0" presId="urn:microsoft.com/office/officeart/2005/8/layout/vProcess5"/>
    <dgm:cxn modelId="{2484301B-E44E-4E7C-B57D-34B5F39DC028}" type="presParOf" srcId="{DE3618EC-448C-4430-B3D6-9FB0DC505EAB}" destId="{5115A4F6-E642-49CF-B0AE-9F9AE22BCBFA}" srcOrd="7" destOrd="0" presId="urn:microsoft.com/office/officeart/2005/8/layout/vProcess5"/>
    <dgm:cxn modelId="{5C22AEFF-350E-417F-AE99-9102EBD0D41E}" type="presParOf" srcId="{DE3618EC-448C-4430-B3D6-9FB0DC505EAB}" destId="{68CB1BA3-862A-48EA-82D0-9FCC03933AA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9806C7-4165-4046-A84C-0FD7900105DD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Poprawa dostępności do usług publicznych poprzez wykorzystanie technologii informacyjno-komunikacyjnych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F6EF9F-507E-454A-A87A-61C7BA6B2450}" type="parTrans" cxnId="{A72BD914-F820-40BD-960C-F7D2367C8EB4}">
      <dgm:prSet/>
      <dgm:spPr/>
      <dgm:t>
        <a:bodyPr/>
        <a:lstStyle/>
        <a:p>
          <a:endParaRPr lang="pl-PL"/>
        </a:p>
      </dgm:t>
    </dgm:pt>
    <dgm:pt modelId="{6531AE55-D2E9-4B3E-A2B5-82357E2CB19A}" type="sibTrans" cxnId="{A72BD914-F820-40BD-960C-F7D2367C8EB4}">
      <dgm:prSet/>
      <dgm:spPr/>
      <dgm:t>
        <a:bodyPr/>
        <a:lstStyle/>
        <a:p>
          <a:endParaRPr lang="pl-PL"/>
        </a:p>
      </dgm:t>
    </dgm:pt>
    <dgm:pt modelId="{1ABDD5FF-4744-427F-83DE-8080D4C4AF98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Planowanie przestrzenne wspierające aktywizację społeczności i </a:t>
          </a:r>
          <a:r>
            <a:rPr lang="pl-PL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aktywizacja obszarów zdegradowanych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02AC2A-7C90-4293-BA0C-9339DE2ED311}" type="parTrans" cxnId="{43F67E4B-A77C-483F-BA9B-9F555167A818}">
      <dgm:prSet/>
      <dgm:spPr/>
      <dgm:t>
        <a:bodyPr/>
        <a:lstStyle/>
        <a:p>
          <a:endParaRPr lang="pl-PL"/>
        </a:p>
      </dgm:t>
    </dgm:pt>
    <dgm:pt modelId="{88A71654-CD65-4F6B-B0EB-2AC93F3FAF05}" type="sibTrans" cxnId="{43F67E4B-A77C-483F-BA9B-9F555167A818}">
      <dgm:prSet/>
      <dgm:spPr/>
      <dgm:t>
        <a:bodyPr/>
        <a:lstStyle/>
        <a:p>
          <a:endParaRPr lang="pl-PL"/>
        </a:p>
      </dgm:t>
    </dgm:pt>
    <dgm:pt modelId="{27D4F283-7AEE-4A0F-9262-43EBC984B1A1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Wsparcie instytucjonalne i poprawa bezpieczeństwa mieszkańców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6584EB-A53F-44DF-98C3-7543E77D237D}" type="parTrans" cxnId="{590CD1CF-13C1-469A-AA2B-9C9734B23FB3}">
      <dgm:prSet/>
      <dgm:spPr/>
      <dgm:t>
        <a:bodyPr/>
        <a:lstStyle/>
        <a:p>
          <a:endParaRPr lang="pl-PL"/>
        </a:p>
      </dgm:t>
    </dgm:pt>
    <dgm:pt modelId="{483894AA-8B34-400F-8C2D-F4C4EF05663F}" type="sibTrans" cxnId="{590CD1CF-13C1-469A-AA2B-9C9734B23FB3}">
      <dgm:prSet/>
      <dgm:spPr/>
      <dgm:t>
        <a:bodyPr/>
        <a:lstStyle/>
        <a:p>
          <a:endParaRPr lang="pl-PL"/>
        </a:p>
      </dgm:t>
    </dgm:pt>
    <dgm:pt modelId="{1BFF5DF4-A6FA-4BAE-B2D7-0EEA95C22DEE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Budowanie i rozwój partnerstwa dla rozwoju województwa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C9F3EE-B17B-4D6F-AD55-991EC145FC75}" type="parTrans" cxnId="{A27CE31F-5D27-43AB-A3F1-F08C77ACA778}">
      <dgm:prSet/>
      <dgm:spPr/>
      <dgm:t>
        <a:bodyPr/>
        <a:lstStyle/>
        <a:p>
          <a:endParaRPr lang="pl-PL"/>
        </a:p>
      </dgm:t>
    </dgm:pt>
    <dgm:pt modelId="{68411586-67BD-4C69-93DF-E4CAA1AAFB03}" type="sibTrans" cxnId="{A27CE31F-5D27-43AB-A3F1-F08C77ACA778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AD9FA378-D319-4D09-A242-BBD33556D945}" type="pres">
      <dgm:prSet presAssocID="{CF9806C7-4165-4046-A84C-0FD7900105DD}" presName="composite" presStyleCnt="0"/>
      <dgm:spPr/>
    </dgm:pt>
    <dgm:pt modelId="{DED003CC-2812-4A9C-8807-C49A777B316D}" type="pres">
      <dgm:prSet presAssocID="{CF9806C7-4165-4046-A84C-0FD7900105DD}" presName="imgShp" presStyleLbl="fgImgPlace1" presStyleIdx="0" presStyleCnt="4"/>
      <dgm:spPr/>
    </dgm:pt>
    <dgm:pt modelId="{EFCC9CA1-231D-4D16-AC53-33EBE30C7C9B}" type="pres">
      <dgm:prSet presAssocID="{CF9806C7-4165-4046-A84C-0FD7900105DD}" presName="txShp" presStyleLbl="node1" presStyleIdx="0" presStyleCnt="4">
        <dgm:presLayoutVars>
          <dgm:bulletEnabled val="1"/>
        </dgm:presLayoutVars>
      </dgm:prSet>
      <dgm:spPr/>
    </dgm:pt>
    <dgm:pt modelId="{8057F83F-6B34-4CBB-9E86-BDD7975BE7DD}" type="pres">
      <dgm:prSet presAssocID="{6531AE55-D2E9-4B3E-A2B5-82357E2CB19A}" presName="spacing" presStyleCnt="0"/>
      <dgm:spPr/>
    </dgm:pt>
    <dgm:pt modelId="{5F74C0B4-AFD1-492A-B583-B5B7B3D10300}" type="pres">
      <dgm:prSet presAssocID="{1ABDD5FF-4744-427F-83DE-8080D4C4AF98}" presName="composite" presStyleCnt="0"/>
      <dgm:spPr/>
    </dgm:pt>
    <dgm:pt modelId="{69949D86-BE3F-4A11-B96B-C84D7ADF88B3}" type="pres">
      <dgm:prSet presAssocID="{1ABDD5FF-4744-427F-83DE-8080D4C4AF98}" presName="imgShp" presStyleLbl="fgImgPlace1" presStyleIdx="1" presStyleCnt="4"/>
      <dgm:spPr/>
    </dgm:pt>
    <dgm:pt modelId="{1ABE6A50-7660-4440-BD2F-3C333BD2AF23}" type="pres">
      <dgm:prSet presAssocID="{1ABDD5FF-4744-427F-83DE-8080D4C4AF98}" presName="txShp" presStyleLbl="node1" presStyleIdx="1" presStyleCnt="4">
        <dgm:presLayoutVars>
          <dgm:bulletEnabled val="1"/>
        </dgm:presLayoutVars>
      </dgm:prSet>
      <dgm:spPr/>
    </dgm:pt>
    <dgm:pt modelId="{FA83D5DC-BEF3-4E20-877C-29730E96E572}" type="pres">
      <dgm:prSet presAssocID="{88A71654-CD65-4F6B-B0EB-2AC93F3FAF05}" presName="spacing" presStyleCnt="0"/>
      <dgm:spPr/>
    </dgm:pt>
    <dgm:pt modelId="{7D0C6F13-CF08-417E-9019-722352E5C0A0}" type="pres">
      <dgm:prSet presAssocID="{27D4F283-7AEE-4A0F-9262-43EBC984B1A1}" presName="composite" presStyleCnt="0"/>
      <dgm:spPr/>
    </dgm:pt>
    <dgm:pt modelId="{93287E4C-9AB7-4716-AA0B-ACD0EA0F7499}" type="pres">
      <dgm:prSet presAssocID="{27D4F283-7AEE-4A0F-9262-43EBC984B1A1}" presName="imgShp" presStyleLbl="fgImgPlace1" presStyleIdx="2" presStyleCnt="4"/>
      <dgm:spPr/>
    </dgm:pt>
    <dgm:pt modelId="{C20FE8C3-9EB0-46C9-92B4-FF2A99EB1A39}" type="pres">
      <dgm:prSet presAssocID="{27D4F283-7AEE-4A0F-9262-43EBC984B1A1}" presName="txShp" presStyleLbl="node1" presStyleIdx="2" presStyleCnt="4">
        <dgm:presLayoutVars>
          <dgm:bulletEnabled val="1"/>
        </dgm:presLayoutVars>
      </dgm:prSet>
      <dgm:spPr/>
    </dgm:pt>
    <dgm:pt modelId="{826C7CB5-525C-4325-BC2B-090FCF0FFA81}" type="pres">
      <dgm:prSet presAssocID="{483894AA-8B34-400F-8C2D-F4C4EF05663F}" presName="spacing" presStyleCnt="0"/>
      <dgm:spPr/>
    </dgm:pt>
    <dgm:pt modelId="{38B89590-A35B-4F7A-8E44-AD202A8AD7F2}" type="pres">
      <dgm:prSet presAssocID="{1BFF5DF4-A6FA-4BAE-B2D7-0EEA95C22DEE}" presName="composite" presStyleCnt="0"/>
      <dgm:spPr/>
    </dgm:pt>
    <dgm:pt modelId="{F59CE029-0FC8-4130-8D1F-3EBDA3501DFE}" type="pres">
      <dgm:prSet presAssocID="{1BFF5DF4-A6FA-4BAE-B2D7-0EEA95C22DEE}" presName="imgShp" presStyleLbl="fgImgPlace1" presStyleIdx="3" presStyleCnt="4"/>
      <dgm:spPr/>
    </dgm:pt>
    <dgm:pt modelId="{AA89ABF0-D3F0-4B18-9E92-D6DAD27E4DA2}" type="pres">
      <dgm:prSet presAssocID="{1BFF5DF4-A6FA-4BAE-B2D7-0EEA95C22DEE}" presName="txShp" presStyleLbl="node1" presStyleIdx="3" presStyleCnt="4">
        <dgm:presLayoutVars>
          <dgm:bulletEnabled val="1"/>
        </dgm:presLayoutVars>
      </dgm:prSet>
      <dgm:spPr/>
    </dgm:pt>
  </dgm:ptLst>
  <dgm:cxnLst>
    <dgm:cxn modelId="{A72BD914-F820-40BD-960C-F7D2367C8EB4}" srcId="{B02F5977-CD50-43F6-AD47-E8BAF26DFBDA}" destId="{CF9806C7-4165-4046-A84C-0FD7900105DD}" srcOrd="0" destOrd="0" parTransId="{C1F6EF9F-507E-454A-A87A-61C7BA6B2450}" sibTransId="{6531AE55-D2E9-4B3E-A2B5-82357E2CB19A}"/>
    <dgm:cxn modelId="{A27CE31F-5D27-43AB-A3F1-F08C77ACA778}" srcId="{B02F5977-CD50-43F6-AD47-E8BAF26DFBDA}" destId="{1BFF5DF4-A6FA-4BAE-B2D7-0EEA95C22DEE}" srcOrd="3" destOrd="0" parTransId="{19C9F3EE-B17B-4D6F-AD55-991EC145FC75}" sibTransId="{68411586-67BD-4C69-93DF-E4CAA1AAFB03}"/>
    <dgm:cxn modelId="{E2EC0A3D-F38D-4334-BB00-F12F09A4BE21}" type="presOf" srcId="{B02F5977-CD50-43F6-AD47-E8BAF26DFBDA}" destId="{F8F31ED8-6753-49CB-86FF-CC6D4E6EDDF8}" srcOrd="0" destOrd="0" presId="urn:microsoft.com/office/officeart/2005/8/layout/vList3"/>
    <dgm:cxn modelId="{2DD38A69-767E-41B8-846E-C04ACEF74836}" type="presOf" srcId="{27D4F283-7AEE-4A0F-9262-43EBC984B1A1}" destId="{C20FE8C3-9EB0-46C9-92B4-FF2A99EB1A39}" srcOrd="0" destOrd="0" presId="urn:microsoft.com/office/officeart/2005/8/layout/vList3"/>
    <dgm:cxn modelId="{43F67E4B-A77C-483F-BA9B-9F555167A818}" srcId="{B02F5977-CD50-43F6-AD47-E8BAF26DFBDA}" destId="{1ABDD5FF-4744-427F-83DE-8080D4C4AF98}" srcOrd="1" destOrd="0" parTransId="{DB02AC2A-7C90-4293-BA0C-9339DE2ED311}" sibTransId="{88A71654-CD65-4F6B-B0EB-2AC93F3FAF05}"/>
    <dgm:cxn modelId="{FDE27C98-F03E-4E85-89F0-F250F9D0A60D}" type="presOf" srcId="{CF9806C7-4165-4046-A84C-0FD7900105DD}" destId="{EFCC9CA1-231D-4D16-AC53-33EBE30C7C9B}" srcOrd="0" destOrd="0" presId="urn:microsoft.com/office/officeart/2005/8/layout/vList3"/>
    <dgm:cxn modelId="{80EFF9C9-55A1-44E5-8F63-2AFB8FFAE8E8}" type="presOf" srcId="{1BFF5DF4-A6FA-4BAE-B2D7-0EEA95C22DEE}" destId="{AA89ABF0-D3F0-4B18-9E92-D6DAD27E4DA2}" srcOrd="0" destOrd="0" presId="urn:microsoft.com/office/officeart/2005/8/layout/vList3"/>
    <dgm:cxn modelId="{590CD1CF-13C1-469A-AA2B-9C9734B23FB3}" srcId="{B02F5977-CD50-43F6-AD47-E8BAF26DFBDA}" destId="{27D4F283-7AEE-4A0F-9262-43EBC984B1A1}" srcOrd="2" destOrd="0" parTransId="{386584EB-A53F-44DF-98C3-7543E77D237D}" sibTransId="{483894AA-8B34-400F-8C2D-F4C4EF05663F}"/>
    <dgm:cxn modelId="{ECFDD4E3-7CBC-4EBF-B4BE-9AB278C4862E}" type="presOf" srcId="{1ABDD5FF-4744-427F-83DE-8080D4C4AF98}" destId="{1ABE6A50-7660-4440-BD2F-3C333BD2AF23}" srcOrd="0" destOrd="0" presId="urn:microsoft.com/office/officeart/2005/8/layout/vList3"/>
    <dgm:cxn modelId="{16FE68E0-4498-498E-B022-4619E790A518}" type="presParOf" srcId="{F8F31ED8-6753-49CB-86FF-CC6D4E6EDDF8}" destId="{AD9FA378-D319-4D09-A242-BBD33556D945}" srcOrd="0" destOrd="0" presId="urn:microsoft.com/office/officeart/2005/8/layout/vList3"/>
    <dgm:cxn modelId="{9BA48CC1-8ADD-4DFC-8FF2-B2F191BA4FA0}" type="presParOf" srcId="{AD9FA378-D319-4D09-A242-BBD33556D945}" destId="{DED003CC-2812-4A9C-8807-C49A777B316D}" srcOrd="0" destOrd="0" presId="urn:microsoft.com/office/officeart/2005/8/layout/vList3"/>
    <dgm:cxn modelId="{7CCF3BCA-886D-461E-AA46-CDD4EB519D1C}" type="presParOf" srcId="{AD9FA378-D319-4D09-A242-BBD33556D945}" destId="{EFCC9CA1-231D-4D16-AC53-33EBE30C7C9B}" srcOrd="1" destOrd="0" presId="urn:microsoft.com/office/officeart/2005/8/layout/vList3"/>
    <dgm:cxn modelId="{6A14F562-1722-4D15-BB34-D4079FE032F0}" type="presParOf" srcId="{F8F31ED8-6753-49CB-86FF-CC6D4E6EDDF8}" destId="{8057F83F-6B34-4CBB-9E86-BDD7975BE7DD}" srcOrd="1" destOrd="0" presId="urn:microsoft.com/office/officeart/2005/8/layout/vList3"/>
    <dgm:cxn modelId="{9FF34B79-5A90-46A9-A9C7-81AB64E8592E}" type="presParOf" srcId="{F8F31ED8-6753-49CB-86FF-CC6D4E6EDDF8}" destId="{5F74C0B4-AFD1-492A-B583-B5B7B3D10300}" srcOrd="2" destOrd="0" presId="urn:microsoft.com/office/officeart/2005/8/layout/vList3"/>
    <dgm:cxn modelId="{A41F9CBE-2FA9-4695-B856-043C5DF01EF4}" type="presParOf" srcId="{5F74C0B4-AFD1-492A-B583-B5B7B3D10300}" destId="{69949D86-BE3F-4A11-B96B-C84D7ADF88B3}" srcOrd="0" destOrd="0" presId="urn:microsoft.com/office/officeart/2005/8/layout/vList3"/>
    <dgm:cxn modelId="{317CBEDB-01C7-4CE0-BCFC-B0C78D98BB60}" type="presParOf" srcId="{5F74C0B4-AFD1-492A-B583-B5B7B3D10300}" destId="{1ABE6A50-7660-4440-BD2F-3C333BD2AF23}" srcOrd="1" destOrd="0" presId="urn:microsoft.com/office/officeart/2005/8/layout/vList3"/>
    <dgm:cxn modelId="{812059E4-6203-43B7-9CDA-A6846D6582B1}" type="presParOf" srcId="{F8F31ED8-6753-49CB-86FF-CC6D4E6EDDF8}" destId="{FA83D5DC-BEF3-4E20-877C-29730E96E572}" srcOrd="3" destOrd="0" presId="urn:microsoft.com/office/officeart/2005/8/layout/vList3"/>
    <dgm:cxn modelId="{547E7A94-F124-45A0-961A-EA608157346F}" type="presParOf" srcId="{F8F31ED8-6753-49CB-86FF-CC6D4E6EDDF8}" destId="{7D0C6F13-CF08-417E-9019-722352E5C0A0}" srcOrd="4" destOrd="0" presId="urn:microsoft.com/office/officeart/2005/8/layout/vList3"/>
    <dgm:cxn modelId="{0FBB4453-CAF1-46EB-A6FA-DACE908CCC9A}" type="presParOf" srcId="{7D0C6F13-CF08-417E-9019-722352E5C0A0}" destId="{93287E4C-9AB7-4716-AA0B-ACD0EA0F7499}" srcOrd="0" destOrd="0" presId="urn:microsoft.com/office/officeart/2005/8/layout/vList3"/>
    <dgm:cxn modelId="{CE0DB2C9-5EB1-4678-8A96-642247B99A82}" type="presParOf" srcId="{7D0C6F13-CF08-417E-9019-722352E5C0A0}" destId="{C20FE8C3-9EB0-46C9-92B4-FF2A99EB1A39}" srcOrd="1" destOrd="0" presId="urn:microsoft.com/office/officeart/2005/8/layout/vList3"/>
    <dgm:cxn modelId="{2C129A15-456A-4884-840C-30FA158ED2C4}" type="presParOf" srcId="{F8F31ED8-6753-49CB-86FF-CC6D4E6EDDF8}" destId="{826C7CB5-525C-4325-BC2B-090FCF0FFA81}" srcOrd="5" destOrd="0" presId="urn:microsoft.com/office/officeart/2005/8/layout/vList3"/>
    <dgm:cxn modelId="{457C24FA-F79A-4F1D-A08E-60ABB25D3F37}" type="presParOf" srcId="{F8F31ED8-6753-49CB-86FF-CC6D4E6EDDF8}" destId="{38B89590-A35B-4F7A-8E44-AD202A8AD7F2}" srcOrd="6" destOrd="0" presId="urn:microsoft.com/office/officeart/2005/8/layout/vList3"/>
    <dgm:cxn modelId="{8584815F-6091-4C78-ACDF-B0B6B9D23B86}" type="presParOf" srcId="{38B89590-A35B-4F7A-8E44-AD202A8AD7F2}" destId="{F59CE029-0FC8-4130-8D1F-3EBDA3501DFE}" srcOrd="0" destOrd="0" presId="urn:microsoft.com/office/officeart/2005/8/layout/vList3"/>
    <dgm:cxn modelId="{B405F7FA-D6F4-4566-A323-C4404E107AB5}" type="presParOf" srcId="{38B89590-A35B-4F7A-8E44-AD202A8AD7F2}" destId="{AA89ABF0-D3F0-4B18-9E92-D6DAD27E4D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9806C7-4165-4046-A84C-0FD7900105DD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Wykorzystanie policentrycznego miejskiego układu osadniczego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F6EF9F-507E-454A-A87A-61C7BA6B2450}" type="parTrans" cxnId="{A72BD914-F820-40BD-960C-F7D2367C8EB4}">
      <dgm:prSet/>
      <dgm:spPr/>
      <dgm:t>
        <a:bodyPr/>
        <a:lstStyle/>
        <a:p>
          <a:endParaRPr lang="pl-PL"/>
        </a:p>
      </dgm:t>
    </dgm:pt>
    <dgm:pt modelId="{6531AE55-D2E9-4B3E-A2B5-82357E2CB19A}" type="sibTrans" cxnId="{A72BD914-F820-40BD-960C-F7D2367C8EB4}">
      <dgm:prSet/>
      <dgm:spPr/>
      <dgm:t>
        <a:bodyPr/>
        <a:lstStyle/>
        <a:p>
          <a:endParaRPr lang="pl-PL"/>
        </a:p>
      </dgm:t>
    </dgm:pt>
    <dgm:pt modelId="{1ABDD5FF-4744-427F-83DE-8080D4C4AF98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Funkcje metropolitalne Rzeszowa oraz jego obszaru funkcjonalnego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02AC2A-7C90-4293-BA0C-9339DE2ED311}" type="parTrans" cxnId="{43F67E4B-A77C-483F-BA9B-9F555167A818}">
      <dgm:prSet/>
      <dgm:spPr/>
      <dgm:t>
        <a:bodyPr/>
        <a:lstStyle/>
        <a:p>
          <a:endParaRPr lang="pl-PL"/>
        </a:p>
      </dgm:t>
    </dgm:pt>
    <dgm:pt modelId="{88A71654-CD65-4F6B-B0EB-2AC93F3FAF05}" type="sibTrans" cxnId="{43F67E4B-A77C-483F-BA9B-9F555167A818}">
      <dgm:prSet/>
      <dgm:spPr/>
      <dgm:t>
        <a:bodyPr/>
        <a:lstStyle/>
        <a:p>
          <a:endParaRPr lang="pl-PL"/>
        </a:p>
      </dgm:t>
    </dgm:pt>
    <dgm:pt modelId="{27D4F283-7AEE-4A0F-9262-43EBC984B1A1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wymagające szczególnego wsparcia w kontekście równoważenia rozwoju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6584EB-A53F-44DF-98C3-7543E77D237D}" type="parTrans" cxnId="{590CD1CF-13C1-469A-AA2B-9C9734B23FB3}">
      <dgm:prSet/>
      <dgm:spPr/>
      <dgm:t>
        <a:bodyPr/>
        <a:lstStyle/>
        <a:p>
          <a:endParaRPr lang="pl-PL"/>
        </a:p>
      </dgm:t>
    </dgm:pt>
    <dgm:pt modelId="{483894AA-8B34-400F-8C2D-F4C4EF05663F}" type="sibTrans" cxnId="{590CD1CF-13C1-469A-AA2B-9C9734B23FB3}">
      <dgm:prSet/>
      <dgm:spPr/>
      <dgm:t>
        <a:bodyPr/>
        <a:lstStyle/>
        <a:p>
          <a:endParaRPr lang="pl-PL"/>
        </a:p>
      </dgm:t>
    </dgm:pt>
    <dgm:pt modelId="{1BFF5DF4-A6FA-4BAE-B2D7-0EEA95C22DEE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Współpraca ponadregionalna i międzynarodowa 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C9F3EE-B17B-4D6F-AD55-991EC145FC75}" type="parTrans" cxnId="{A27CE31F-5D27-43AB-A3F1-F08C77ACA778}">
      <dgm:prSet/>
      <dgm:spPr/>
      <dgm:t>
        <a:bodyPr/>
        <a:lstStyle/>
        <a:p>
          <a:endParaRPr lang="pl-PL"/>
        </a:p>
      </dgm:t>
    </dgm:pt>
    <dgm:pt modelId="{68411586-67BD-4C69-93DF-E4CAA1AAFB03}" type="sibTrans" cxnId="{A27CE31F-5D27-43AB-A3F1-F08C77ACA778}">
      <dgm:prSet/>
      <dgm:spPr/>
      <dgm:t>
        <a:bodyPr/>
        <a:lstStyle/>
        <a:p>
          <a:endParaRPr lang="pl-PL"/>
        </a:p>
      </dgm:t>
    </dgm:pt>
    <dgm:pt modelId="{9DC92F41-E27F-4E0C-97F1-B6DE449FDEF8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wiejskie – wysoka jakość przestrzeni do zamieszkania, pracy i wypoczynku</a:t>
          </a:r>
          <a:endParaRPr lang="pl-PL" sz="1800" dirty="0">
            <a:solidFill>
              <a:schemeClr val="bg1"/>
            </a:solidFill>
          </a:endParaRPr>
        </a:p>
      </dgm:t>
    </dgm:pt>
    <dgm:pt modelId="{1106C50A-9C58-46F1-B15C-0CC2D27BC7B3}" type="parTrans" cxnId="{8DC116FB-173A-4C69-B1BF-B1495C04D6A9}">
      <dgm:prSet/>
      <dgm:spPr/>
      <dgm:t>
        <a:bodyPr/>
        <a:lstStyle/>
        <a:p>
          <a:endParaRPr lang="pl-PL"/>
        </a:p>
      </dgm:t>
    </dgm:pt>
    <dgm:pt modelId="{7A056942-66BB-4A2D-B28D-240336E1F2ED}" type="sibTrans" cxnId="{8DC116FB-173A-4C69-B1BF-B1495C04D6A9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AD9FA378-D319-4D09-A242-BBD33556D945}" type="pres">
      <dgm:prSet presAssocID="{CF9806C7-4165-4046-A84C-0FD7900105DD}" presName="composite" presStyleCnt="0"/>
      <dgm:spPr/>
    </dgm:pt>
    <dgm:pt modelId="{DED003CC-2812-4A9C-8807-C49A777B316D}" type="pres">
      <dgm:prSet presAssocID="{CF9806C7-4165-4046-A84C-0FD7900105DD}" presName="imgShp" presStyleLbl="fgImgPlace1" presStyleIdx="0" presStyleCnt="5"/>
      <dgm:spPr/>
    </dgm:pt>
    <dgm:pt modelId="{EFCC9CA1-231D-4D16-AC53-33EBE30C7C9B}" type="pres">
      <dgm:prSet presAssocID="{CF9806C7-4165-4046-A84C-0FD7900105DD}" presName="txShp" presStyleLbl="node1" presStyleIdx="0" presStyleCnt="5">
        <dgm:presLayoutVars>
          <dgm:bulletEnabled val="1"/>
        </dgm:presLayoutVars>
      </dgm:prSet>
      <dgm:spPr/>
    </dgm:pt>
    <dgm:pt modelId="{8057F83F-6B34-4CBB-9E86-BDD7975BE7DD}" type="pres">
      <dgm:prSet presAssocID="{6531AE55-D2E9-4B3E-A2B5-82357E2CB19A}" presName="spacing" presStyleCnt="0"/>
      <dgm:spPr/>
    </dgm:pt>
    <dgm:pt modelId="{5F74C0B4-AFD1-492A-B583-B5B7B3D10300}" type="pres">
      <dgm:prSet presAssocID="{1ABDD5FF-4744-427F-83DE-8080D4C4AF98}" presName="composite" presStyleCnt="0"/>
      <dgm:spPr/>
    </dgm:pt>
    <dgm:pt modelId="{69949D86-BE3F-4A11-B96B-C84D7ADF88B3}" type="pres">
      <dgm:prSet presAssocID="{1ABDD5FF-4744-427F-83DE-8080D4C4AF98}" presName="imgShp" presStyleLbl="fgImgPlace1" presStyleIdx="1" presStyleCnt="5"/>
      <dgm:spPr/>
    </dgm:pt>
    <dgm:pt modelId="{1ABE6A50-7660-4440-BD2F-3C333BD2AF23}" type="pres">
      <dgm:prSet presAssocID="{1ABDD5FF-4744-427F-83DE-8080D4C4AF98}" presName="txShp" presStyleLbl="node1" presStyleIdx="1" presStyleCnt="5">
        <dgm:presLayoutVars>
          <dgm:bulletEnabled val="1"/>
        </dgm:presLayoutVars>
      </dgm:prSet>
      <dgm:spPr/>
    </dgm:pt>
    <dgm:pt modelId="{FA83D5DC-BEF3-4E20-877C-29730E96E572}" type="pres">
      <dgm:prSet presAssocID="{88A71654-CD65-4F6B-B0EB-2AC93F3FAF05}" presName="spacing" presStyleCnt="0"/>
      <dgm:spPr/>
    </dgm:pt>
    <dgm:pt modelId="{7D0C6F13-CF08-417E-9019-722352E5C0A0}" type="pres">
      <dgm:prSet presAssocID="{27D4F283-7AEE-4A0F-9262-43EBC984B1A1}" presName="composite" presStyleCnt="0"/>
      <dgm:spPr/>
    </dgm:pt>
    <dgm:pt modelId="{93287E4C-9AB7-4716-AA0B-ACD0EA0F7499}" type="pres">
      <dgm:prSet presAssocID="{27D4F283-7AEE-4A0F-9262-43EBC984B1A1}" presName="imgShp" presStyleLbl="fgImgPlace1" presStyleIdx="2" presStyleCnt="5"/>
      <dgm:spPr/>
    </dgm:pt>
    <dgm:pt modelId="{C20FE8C3-9EB0-46C9-92B4-FF2A99EB1A39}" type="pres">
      <dgm:prSet presAssocID="{27D4F283-7AEE-4A0F-9262-43EBC984B1A1}" presName="txShp" presStyleLbl="node1" presStyleIdx="2" presStyleCnt="5">
        <dgm:presLayoutVars>
          <dgm:bulletEnabled val="1"/>
        </dgm:presLayoutVars>
      </dgm:prSet>
      <dgm:spPr/>
    </dgm:pt>
    <dgm:pt modelId="{826C7CB5-525C-4325-BC2B-090FCF0FFA81}" type="pres">
      <dgm:prSet presAssocID="{483894AA-8B34-400F-8C2D-F4C4EF05663F}" presName="spacing" presStyleCnt="0"/>
      <dgm:spPr/>
    </dgm:pt>
    <dgm:pt modelId="{9F5EE490-D101-4EDB-BAC0-77150FAA47CB}" type="pres">
      <dgm:prSet presAssocID="{9DC92F41-E27F-4E0C-97F1-B6DE449FDEF8}" presName="composite" presStyleCnt="0"/>
      <dgm:spPr/>
    </dgm:pt>
    <dgm:pt modelId="{BE44CC08-D88C-4975-B52D-AFC013BC5AC6}" type="pres">
      <dgm:prSet presAssocID="{9DC92F41-E27F-4E0C-97F1-B6DE449FDEF8}" presName="imgShp" presStyleLbl="fgImgPlace1" presStyleIdx="3" presStyleCnt="5"/>
      <dgm:spPr/>
    </dgm:pt>
    <dgm:pt modelId="{931472BA-22B3-48B1-AD60-A4DD844FF58F}" type="pres">
      <dgm:prSet presAssocID="{9DC92F41-E27F-4E0C-97F1-B6DE449FDEF8}" presName="txShp" presStyleLbl="node1" presStyleIdx="3" presStyleCnt="5">
        <dgm:presLayoutVars>
          <dgm:bulletEnabled val="1"/>
        </dgm:presLayoutVars>
      </dgm:prSet>
      <dgm:spPr/>
    </dgm:pt>
    <dgm:pt modelId="{6EB9AA51-0FEE-481B-84CC-808E731881DB}" type="pres">
      <dgm:prSet presAssocID="{7A056942-66BB-4A2D-B28D-240336E1F2ED}" presName="spacing" presStyleCnt="0"/>
      <dgm:spPr/>
    </dgm:pt>
    <dgm:pt modelId="{38B89590-A35B-4F7A-8E44-AD202A8AD7F2}" type="pres">
      <dgm:prSet presAssocID="{1BFF5DF4-A6FA-4BAE-B2D7-0EEA95C22DEE}" presName="composite" presStyleCnt="0"/>
      <dgm:spPr/>
    </dgm:pt>
    <dgm:pt modelId="{F59CE029-0FC8-4130-8D1F-3EBDA3501DFE}" type="pres">
      <dgm:prSet presAssocID="{1BFF5DF4-A6FA-4BAE-B2D7-0EEA95C22DEE}" presName="imgShp" presStyleLbl="fgImgPlace1" presStyleIdx="4" presStyleCnt="5" custLinFactNeighborX="-5509" custLinFactNeighborY="-1181"/>
      <dgm:spPr/>
    </dgm:pt>
    <dgm:pt modelId="{AA89ABF0-D3F0-4B18-9E92-D6DAD27E4DA2}" type="pres">
      <dgm:prSet presAssocID="{1BFF5DF4-A6FA-4BAE-B2D7-0EEA95C22DEE}" presName="txShp" presStyleLbl="node1" presStyleIdx="4" presStyleCnt="5" custLinFactNeighborX="-900" custLinFactNeighborY="-1181">
        <dgm:presLayoutVars>
          <dgm:bulletEnabled val="1"/>
        </dgm:presLayoutVars>
      </dgm:prSet>
      <dgm:spPr/>
    </dgm:pt>
  </dgm:ptLst>
  <dgm:cxnLst>
    <dgm:cxn modelId="{A72BD914-F820-40BD-960C-F7D2367C8EB4}" srcId="{B02F5977-CD50-43F6-AD47-E8BAF26DFBDA}" destId="{CF9806C7-4165-4046-A84C-0FD7900105DD}" srcOrd="0" destOrd="0" parTransId="{C1F6EF9F-507E-454A-A87A-61C7BA6B2450}" sibTransId="{6531AE55-D2E9-4B3E-A2B5-82357E2CB19A}"/>
    <dgm:cxn modelId="{A27CE31F-5D27-43AB-A3F1-F08C77ACA778}" srcId="{B02F5977-CD50-43F6-AD47-E8BAF26DFBDA}" destId="{1BFF5DF4-A6FA-4BAE-B2D7-0EEA95C22DEE}" srcOrd="4" destOrd="0" parTransId="{19C9F3EE-B17B-4D6F-AD55-991EC145FC75}" sibTransId="{68411586-67BD-4C69-93DF-E4CAA1AAFB03}"/>
    <dgm:cxn modelId="{E2EC0A3D-F38D-4334-BB00-F12F09A4BE21}" type="presOf" srcId="{B02F5977-CD50-43F6-AD47-E8BAF26DFBDA}" destId="{F8F31ED8-6753-49CB-86FF-CC6D4E6EDDF8}" srcOrd="0" destOrd="0" presId="urn:microsoft.com/office/officeart/2005/8/layout/vList3"/>
    <dgm:cxn modelId="{2DD38A69-767E-41B8-846E-C04ACEF74836}" type="presOf" srcId="{27D4F283-7AEE-4A0F-9262-43EBC984B1A1}" destId="{C20FE8C3-9EB0-46C9-92B4-FF2A99EB1A39}" srcOrd="0" destOrd="0" presId="urn:microsoft.com/office/officeart/2005/8/layout/vList3"/>
    <dgm:cxn modelId="{43F67E4B-A77C-483F-BA9B-9F555167A818}" srcId="{B02F5977-CD50-43F6-AD47-E8BAF26DFBDA}" destId="{1ABDD5FF-4744-427F-83DE-8080D4C4AF98}" srcOrd="1" destOrd="0" parTransId="{DB02AC2A-7C90-4293-BA0C-9339DE2ED311}" sibTransId="{88A71654-CD65-4F6B-B0EB-2AC93F3FAF05}"/>
    <dgm:cxn modelId="{FDE27C98-F03E-4E85-89F0-F250F9D0A60D}" type="presOf" srcId="{CF9806C7-4165-4046-A84C-0FD7900105DD}" destId="{EFCC9CA1-231D-4D16-AC53-33EBE30C7C9B}" srcOrd="0" destOrd="0" presId="urn:microsoft.com/office/officeart/2005/8/layout/vList3"/>
    <dgm:cxn modelId="{80EFF9C9-55A1-44E5-8F63-2AFB8FFAE8E8}" type="presOf" srcId="{1BFF5DF4-A6FA-4BAE-B2D7-0EEA95C22DEE}" destId="{AA89ABF0-D3F0-4B18-9E92-D6DAD27E4DA2}" srcOrd="0" destOrd="0" presId="urn:microsoft.com/office/officeart/2005/8/layout/vList3"/>
    <dgm:cxn modelId="{590CD1CF-13C1-469A-AA2B-9C9734B23FB3}" srcId="{B02F5977-CD50-43F6-AD47-E8BAF26DFBDA}" destId="{27D4F283-7AEE-4A0F-9262-43EBC984B1A1}" srcOrd="2" destOrd="0" parTransId="{386584EB-A53F-44DF-98C3-7543E77D237D}" sibTransId="{483894AA-8B34-400F-8C2D-F4C4EF05663F}"/>
    <dgm:cxn modelId="{E8E097D5-FC86-408B-B7E5-79EBFEA3CA57}" type="presOf" srcId="{9DC92F41-E27F-4E0C-97F1-B6DE449FDEF8}" destId="{931472BA-22B3-48B1-AD60-A4DD844FF58F}" srcOrd="0" destOrd="0" presId="urn:microsoft.com/office/officeart/2005/8/layout/vList3"/>
    <dgm:cxn modelId="{ECFDD4E3-7CBC-4EBF-B4BE-9AB278C4862E}" type="presOf" srcId="{1ABDD5FF-4744-427F-83DE-8080D4C4AF98}" destId="{1ABE6A50-7660-4440-BD2F-3C333BD2AF23}" srcOrd="0" destOrd="0" presId="urn:microsoft.com/office/officeart/2005/8/layout/vList3"/>
    <dgm:cxn modelId="{8DC116FB-173A-4C69-B1BF-B1495C04D6A9}" srcId="{B02F5977-CD50-43F6-AD47-E8BAF26DFBDA}" destId="{9DC92F41-E27F-4E0C-97F1-B6DE449FDEF8}" srcOrd="3" destOrd="0" parTransId="{1106C50A-9C58-46F1-B15C-0CC2D27BC7B3}" sibTransId="{7A056942-66BB-4A2D-B28D-240336E1F2ED}"/>
    <dgm:cxn modelId="{16FE68E0-4498-498E-B022-4619E790A518}" type="presParOf" srcId="{F8F31ED8-6753-49CB-86FF-CC6D4E6EDDF8}" destId="{AD9FA378-D319-4D09-A242-BBD33556D945}" srcOrd="0" destOrd="0" presId="urn:microsoft.com/office/officeart/2005/8/layout/vList3"/>
    <dgm:cxn modelId="{9BA48CC1-8ADD-4DFC-8FF2-B2F191BA4FA0}" type="presParOf" srcId="{AD9FA378-D319-4D09-A242-BBD33556D945}" destId="{DED003CC-2812-4A9C-8807-C49A777B316D}" srcOrd="0" destOrd="0" presId="urn:microsoft.com/office/officeart/2005/8/layout/vList3"/>
    <dgm:cxn modelId="{7CCF3BCA-886D-461E-AA46-CDD4EB519D1C}" type="presParOf" srcId="{AD9FA378-D319-4D09-A242-BBD33556D945}" destId="{EFCC9CA1-231D-4D16-AC53-33EBE30C7C9B}" srcOrd="1" destOrd="0" presId="urn:microsoft.com/office/officeart/2005/8/layout/vList3"/>
    <dgm:cxn modelId="{6A14F562-1722-4D15-BB34-D4079FE032F0}" type="presParOf" srcId="{F8F31ED8-6753-49CB-86FF-CC6D4E6EDDF8}" destId="{8057F83F-6B34-4CBB-9E86-BDD7975BE7DD}" srcOrd="1" destOrd="0" presId="urn:microsoft.com/office/officeart/2005/8/layout/vList3"/>
    <dgm:cxn modelId="{9FF34B79-5A90-46A9-A9C7-81AB64E8592E}" type="presParOf" srcId="{F8F31ED8-6753-49CB-86FF-CC6D4E6EDDF8}" destId="{5F74C0B4-AFD1-492A-B583-B5B7B3D10300}" srcOrd="2" destOrd="0" presId="urn:microsoft.com/office/officeart/2005/8/layout/vList3"/>
    <dgm:cxn modelId="{A41F9CBE-2FA9-4695-B856-043C5DF01EF4}" type="presParOf" srcId="{5F74C0B4-AFD1-492A-B583-B5B7B3D10300}" destId="{69949D86-BE3F-4A11-B96B-C84D7ADF88B3}" srcOrd="0" destOrd="0" presId="urn:microsoft.com/office/officeart/2005/8/layout/vList3"/>
    <dgm:cxn modelId="{317CBEDB-01C7-4CE0-BCFC-B0C78D98BB60}" type="presParOf" srcId="{5F74C0B4-AFD1-492A-B583-B5B7B3D10300}" destId="{1ABE6A50-7660-4440-BD2F-3C333BD2AF23}" srcOrd="1" destOrd="0" presId="urn:microsoft.com/office/officeart/2005/8/layout/vList3"/>
    <dgm:cxn modelId="{812059E4-6203-43B7-9CDA-A6846D6582B1}" type="presParOf" srcId="{F8F31ED8-6753-49CB-86FF-CC6D4E6EDDF8}" destId="{FA83D5DC-BEF3-4E20-877C-29730E96E572}" srcOrd="3" destOrd="0" presId="urn:microsoft.com/office/officeart/2005/8/layout/vList3"/>
    <dgm:cxn modelId="{547E7A94-F124-45A0-961A-EA608157346F}" type="presParOf" srcId="{F8F31ED8-6753-49CB-86FF-CC6D4E6EDDF8}" destId="{7D0C6F13-CF08-417E-9019-722352E5C0A0}" srcOrd="4" destOrd="0" presId="urn:microsoft.com/office/officeart/2005/8/layout/vList3"/>
    <dgm:cxn modelId="{0FBB4453-CAF1-46EB-A6FA-DACE908CCC9A}" type="presParOf" srcId="{7D0C6F13-CF08-417E-9019-722352E5C0A0}" destId="{93287E4C-9AB7-4716-AA0B-ACD0EA0F7499}" srcOrd="0" destOrd="0" presId="urn:microsoft.com/office/officeart/2005/8/layout/vList3"/>
    <dgm:cxn modelId="{CE0DB2C9-5EB1-4678-8A96-642247B99A82}" type="presParOf" srcId="{7D0C6F13-CF08-417E-9019-722352E5C0A0}" destId="{C20FE8C3-9EB0-46C9-92B4-FF2A99EB1A39}" srcOrd="1" destOrd="0" presId="urn:microsoft.com/office/officeart/2005/8/layout/vList3"/>
    <dgm:cxn modelId="{2C129A15-456A-4884-840C-30FA158ED2C4}" type="presParOf" srcId="{F8F31ED8-6753-49CB-86FF-CC6D4E6EDDF8}" destId="{826C7CB5-525C-4325-BC2B-090FCF0FFA81}" srcOrd="5" destOrd="0" presId="urn:microsoft.com/office/officeart/2005/8/layout/vList3"/>
    <dgm:cxn modelId="{5787D126-994E-425A-89E2-FE5153BB865D}" type="presParOf" srcId="{F8F31ED8-6753-49CB-86FF-CC6D4E6EDDF8}" destId="{9F5EE490-D101-4EDB-BAC0-77150FAA47CB}" srcOrd="6" destOrd="0" presId="urn:microsoft.com/office/officeart/2005/8/layout/vList3"/>
    <dgm:cxn modelId="{041DDBD4-7BED-4A85-A383-55BA45F2EBDB}" type="presParOf" srcId="{9F5EE490-D101-4EDB-BAC0-77150FAA47CB}" destId="{BE44CC08-D88C-4975-B52D-AFC013BC5AC6}" srcOrd="0" destOrd="0" presId="urn:microsoft.com/office/officeart/2005/8/layout/vList3"/>
    <dgm:cxn modelId="{17EAE62B-602A-4660-8EDB-B41FA25983FE}" type="presParOf" srcId="{9F5EE490-D101-4EDB-BAC0-77150FAA47CB}" destId="{931472BA-22B3-48B1-AD60-A4DD844FF58F}" srcOrd="1" destOrd="0" presId="urn:microsoft.com/office/officeart/2005/8/layout/vList3"/>
    <dgm:cxn modelId="{A84D6DB9-258E-491C-9AD5-BF7ADE83D5F1}" type="presParOf" srcId="{F8F31ED8-6753-49CB-86FF-CC6D4E6EDDF8}" destId="{6EB9AA51-0FEE-481B-84CC-808E731881DB}" srcOrd="7" destOrd="0" presId="urn:microsoft.com/office/officeart/2005/8/layout/vList3"/>
    <dgm:cxn modelId="{457C24FA-F79A-4F1D-A08E-60ABB25D3F37}" type="presParOf" srcId="{F8F31ED8-6753-49CB-86FF-CC6D4E6EDDF8}" destId="{38B89590-A35B-4F7A-8E44-AD202A8AD7F2}" srcOrd="8" destOrd="0" presId="urn:microsoft.com/office/officeart/2005/8/layout/vList3"/>
    <dgm:cxn modelId="{8584815F-6091-4C78-ACDF-B0B6B9D23B86}" type="presParOf" srcId="{38B89590-A35B-4F7A-8E44-AD202A8AD7F2}" destId="{F59CE029-0FC8-4130-8D1F-3EBDA3501DFE}" srcOrd="0" destOrd="0" presId="urn:microsoft.com/office/officeart/2005/8/layout/vList3"/>
    <dgm:cxn modelId="{B405F7FA-D6F4-4566-A323-C4404E107AB5}" type="presParOf" srcId="{38B89590-A35B-4F7A-8E44-AD202A8AD7F2}" destId="{AA89ABF0-D3F0-4B18-9E92-D6DAD27E4D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DC4747-CDA4-40AE-8E75-04252AAB379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D49E688-C336-448A-8111-77546F67B667}">
      <dgm:prSet phldrT="[Tekst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Strategia  na  rzecz  Odpowiedzialnego  Rozwoju do roku 2020 (z perspektywą do 2030 r.)</a:t>
          </a:r>
        </a:p>
      </dgm:t>
    </dgm:pt>
    <dgm:pt modelId="{C5369B20-D43D-4DB6-864D-A30467DD920E}" type="parTrans" cxnId="{C57E8824-AD3C-4078-B291-A9479B1D8D74}">
      <dgm:prSet/>
      <dgm:spPr/>
      <dgm:t>
        <a:bodyPr/>
        <a:lstStyle/>
        <a:p>
          <a:endParaRPr lang="pl-PL"/>
        </a:p>
      </dgm:t>
    </dgm:pt>
    <dgm:pt modelId="{AF3BA31E-8897-46BA-90E5-4BD9A58E8995}" type="sibTrans" cxnId="{C57E8824-AD3C-4078-B291-A9479B1D8D74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2CDCC1E5-190B-4830-9A3E-A44949EFA5E2}">
      <dgm:prSet phldrT="[Tekst]" phldr="1"/>
      <dgm:spPr/>
      <dgm:t>
        <a:bodyPr/>
        <a:lstStyle/>
        <a:p>
          <a:endParaRPr lang="pl-PL"/>
        </a:p>
      </dgm:t>
    </dgm:pt>
    <dgm:pt modelId="{A8E50C71-6F12-416B-A7E1-DC851362FE7A}" type="parTrans" cxnId="{DA962DA3-896A-4E38-8432-6983302A01D6}">
      <dgm:prSet/>
      <dgm:spPr/>
      <dgm:t>
        <a:bodyPr/>
        <a:lstStyle/>
        <a:p>
          <a:endParaRPr lang="pl-PL"/>
        </a:p>
      </dgm:t>
    </dgm:pt>
    <dgm:pt modelId="{0B34FEBB-3BE3-4141-A426-AA92F0734FD8}" type="sibTrans" cxnId="{DA962DA3-896A-4E38-8432-6983302A01D6}">
      <dgm:prSet/>
      <dgm:spPr/>
      <dgm:t>
        <a:bodyPr/>
        <a:lstStyle/>
        <a:p>
          <a:endParaRPr lang="pl-PL"/>
        </a:p>
      </dgm:t>
    </dgm:pt>
    <dgm:pt modelId="{9461C534-7EF8-4770-883B-885BFEE42866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Długookresowa Strategia Rozwoju Kraju. Polska 2030. Trzecia Fala Nowoczesności</a:t>
          </a:r>
        </a:p>
      </dgm:t>
    </dgm:pt>
    <dgm:pt modelId="{441C8E8A-9CC2-4E2D-808F-76D4CB24056F}" type="parTrans" cxnId="{4C388BCE-F6B3-47D7-B699-EF34603BEB82}">
      <dgm:prSet/>
      <dgm:spPr/>
      <dgm:t>
        <a:bodyPr/>
        <a:lstStyle/>
        <a:p>
          <a:endParaRPr lang="pl-PL"/>
        </a:p>
      </dgm:t>
    </dgm:pt>
    <dgm:pt modelId="{6243F491-EB15-45FE-A0D8-BC3C81A01609}" type="sibTrans" cxnId="{4C388BCE-F6B3-47D7-B699-EF34603BEB82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78E8D4D3-65F3-47DB-8E7B-8051F48229E6}">
      <dgm:prSet/>
      <dgm:spPr/>
      <dgm:t>
        <a:bodyPr/>
        <a:lstStyle/>
        <a:p>
          <a:endParaRPr lang="pl-PL"/>
        </a:p>
      </dgm:t>
    </dgm:pt>
    <dgm:pt modelId="{2A651B23-3343-451E-B0C6-975DA038B126}" type="parTrans" cxnId="{25546767-4D55-4A83-B78C-1A5BBD4BCD26}">
      <dgm:prSet/>
      <dgm:spPr/>
      <dgm:t>
        <a:bodyPr/>
        <a:lstStyle/>
        <a:p>
          <a:endParaRPr lang="pl-PL"/>
        </a:p>
      </dgm:t>
    </dgm:pt>
    <dgm:pt modelId="{CC2DD2DD-F21B-4AA6-A915-C42BA25433D2}" type="sibTrans" cxnId="{25546767-4D55-4A83-B78C-1A5BBD4BCD26}">
      <dgm:prSet/>
      <dgm:spPr/>
      <dgm:t>
        <a:bodyPr/>
        <a:lstStyle/>
        <a:p>
          <a:endParaRPr lang="pl-PL"/>
        </a:p>
      </dgm:t>
    </dgm:pt>
    <dgm:pt modelId="{5EA27D1B-94A3-4DB8-BABB-A571270F52DE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Strategia  rozwoju województwa – Podkarpackie 2030 </a:t>
          </a:r>
        </a:p>
      </dgm:t>
    </dgm:pt>
    <dgm:pt modelId="{202F2481-AE01-411F-9E86-F15DE191B244}" type="parTrans" cxnId="{DEA167A2-7CE8-4F46-909D-5FAEE4355CD1}">
      <dgm:prSet/>
      <dgm:spPr/>
      <dgm:t>
        <a:bodyPr/>
        <a:lstStyle/>
        <a:p>
          <a:endParaRPr lang="pl-PL"/>
        </a:p>
      </dgm:t>
    </dgm:pt>
    <dgm:pt modelId="{1F64DEE3-0C8A-4966-874F-91CAA6C8BCD2}" type="sibTrans" cxnId="{DEA167A2-7CE8-4F46-909D-5FAEE4355CD1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9CDCBD6F-612A-43EA-9AC1-3E01B736F88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Zintegrowane strategie lokalne </a:t>
          </a:r>
        </a:p>
      </dgm:t>
    </dgm:pt>
    <dgm:pt modelId="{7C31FEFE-DBFB-484B-A30E-4657C0FAAB58}" type="parTrans" cxnId="{D46A77A3-369F-4B6F-905A-8B856D00C6D3}">
      <dgm:prSet/>
      <dgm:spPr/>
      <dgm:t>
        <a:bodyPr/>
        <a:lstStyle/>
        <a:p>
          <a:endParaRPr lang="pl-PL"/>
        </a:p>
      </dgm:t>
    </dgm:pt>
    <dgm:pt modelId="{9B76D521-5A02-4151-BC05-CDA395242DD2}" type="sibTrans" cxnId="{D46A77A3-369F-4B6F-905A-8B856D00C6D3}">
      <dgm:prSet/>
      <dgm:spPr/>
      <dgm:t>
        <a:bodyPr/>
        <a:lstStyle/>
        <a:p>
          <a:endParaRPr lang="pl-PL"/>
        </a:p>
      </dgm:t>
    </dgm:pt>
    <dgm:pt modelId="{AB63C9E6-6DE5-4F85-A709-665B2B0501B7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Krajowa Strategia Rozwoju Regionalnego 2030</a:t>
          </a:r>
        </a:p>
      </dgm:t>
    </dgm:pt>
    <dgm:pt modelId="{36340F8E-AB20-43B6-906F-5430E404EF9F}" type="parTrans" cxnId="{C7A0DD08-3CAC-4DC5-8227-A465F5F99169}">
      <dgm:prSet/>
      <dgm:spPr/>
      <dgm:t>
        <a:bodyPr/>
        <a:lstStyle/>
        <a:p>
          <a:endParaRPr lang="pl-PL"/>
        </a:p>
      </dgm:t>
    </dgm:pt>
    <dgm:pt modelId="{BD9F4E19-6B96-4704-A7F3-545354C90654}" type="sibTrans" cxnId="{C7A0DD08-3CAC-4DC5-8227-A465F5F99169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DE3618EC-448C-4430-B3D6-9FB0DC505EAB}" type="pres">
      <dgm:prSet presAssocID="{72DC4747-CDA4-40AE-8E75-04252AAB3797}" presName="outerComposite" presStyleCnt="0">
        <dgm:presLayoutVars>
          <dgm:chMax val="5"/>
          <dgm:dir/>
          <dgm:resizeHandles val="exact"/>
        </dgm:presLayoutVars>
      </dgm:prSet>
      <dgm:spPr/>
    </dgm:pt>
    <dgm:pt modelId="{1A28CEEC-CF8F-4611-A78A-E3D86493FEE9}" type="pres">
      <dgm:prSet presAssocID="{72DC4747-CDA4-40AE-8E75-04252AAB3797}" presName="dummyMaxCanvas" presStyleCnt="0">
        <dgm:presLayoutVars/>
      </dgm:prSet>
      <dgm:spPr/>
    </dgm:pt>
    <dgm:pt modelId="{37302768-8BFB-44FD-AE74-229E744010AF}" type="pres">
      <dgm:prSet presAssocID="{72DC4747-CDA4-40AE-8E75-04252AAB3797}" presName="FiveNodes_1" presStyleLbl="node1" presStyleIdx="0" presStyleCnt="5">
        <dgm:presLayoutVars>
          <dgm:bulletEnabled val="1"/>
        </dgm:presLayoutVars>
      </dgm:prSet>
      <dgm:spPr/>
    </dgm:pt>
    <dgm:pt modelId="{EF03350F-4A3B-4FA3-A2E1-B401055EBD0A}" type="pres">
      <dgm:prSet presAssocID="{72DC4747-CDA4-40AE-8E75-04252AAB3797}" presName="FiveNodes_2" presStyleLbl="node1" presStyleIdx="1" presStyleCnt="5">
        <dgm:presLayoutVars>
          <dgm:bulletEnabled val="1"/>
        </dgm:presLayoutVars>
      </dgm:prSet>
      <dgm:spPr/>
    </dgm:pt>
    <dgm:pt modelId="{A04A6440-6876-4AA4-BB23-EF3D6902E3A5}" type="pres">
      <dgm:prSet presAssocID="{72DC4747-CDA4-40AE-8E75-04252AAB3797}" presName="FiveNodes_3" presStyleLbl="node1" presStyleIdx="2" presStyleCnt="5">
        <dgm:presLayoutVars>
          <dgm:bulletEnabled val="1"/>
        </dgm:presLayoutVars>
      </dgm:prSet>
      <dgm:spPr/>
    </dgm:pt>
    <dgm:pt modelId="{650A39B9-B3FE-46F3-8134-CD8C0D253080}" type="pres">
      <dgm:prSet presAssocID="{72DC4747-CDA4-40AE-8E75-04252AAB3797}" presName="FiveNodes_4" presStyleLbl="node1" presStyleIdx="3" presStyleCnt="5" custScaleX="110047">
        <dgm:presLayoutVars>
          <dgm:bulletEnabled val="1"/>
        </dgm:presLayoutVars>
      </dgm:prSet>
      <dgm:spPr/>
    </dgm:pt>
    <dgm:pt modelId="{B9E0B809-DE6B-43A3-9105-59A588EE3657}" type="pres">
      <dgm:prSet presAssocID="{72DC4747-CDA4-40AE-8E75-04252AAB3797}" presName="FiveNodes_5" presStyleLbl="node1" presStyleIdx="4" presStyleCnt="5">
        <dgm:presLayoutVars>
          <dgm:bulletEnabled val="1"/>
        </dgm:presLayoutVars>
      </dgm:prSet>
      <dgm:spPr/>
    </dgm:pt>
    <dgm:pt modelId="{15FAD471-DF9E-4FAF-8786-0C2751D60C00}" type="pres">
      <dgm:prSet presAssocID="{72DC4747-CDA4-40AE-8E75-04252AAB3797}" presName="FiveConn_1-2" presStyleLbl="fgAccFollowNode1" presStyleIdx="0" presStyleCnt="4">
        <dgm:presLayoutVars>
          <dgm:bulletEnabled val="1"/>
        </dgm:presLayoutVars>
      </dgm:prSet>
      <dgm:spPr/>
    </dgm:pt>
    <dgm:pt modelId="{7057A5B7-D073-4A04-9461-41CCDC3DB591}" type="pres">
      <dgm:prSet presAssocID="{72DC4747-CDA4-40AE-8E75-04252AAB3797}" presName="FiveConn_2-3" presStyleLbl="fgAccFollowNode1" presStyleIdx="1" presStyleCnt="4">
        <dgm:presLayoutVars>
          <dgm:bulletEnabled val="1"/>
        </dgm:presLayoutVars>
      </dgm:prSet>
      <dgm:spPr/>
    </dgm:pt>
    <dgm:pt modelId="{44708A2E-B35B-430F-BBBC-FC2CDE29E24E}" type="pres">
      <dgm:prSet presAssocID="{72DC4747-CDA4-40AE-8E75-04252AAB3797}" presName="FiveConn_3-4" presStyleLbl="fgAccFollowNode1" presStyleIdx="2" presStyleCnt="4">
        <dgm:presLayoutVars>
          <dgm:bulletEnabled val="1"/>
        </dgm:presLayoutVars>
      </dgm:prSet>
      <dgm:spPr/>
    </dgm:pt>
    <dgm:pt modelId="{09D10E85-5476-48C8-8B28-CC5BEC3C7040}" type="pres">
      <dgm:prSet presAssocID="{72DC4747-CDA4-40AE-8E75-04252AAB3797}" presName="FiveConn_4-5" presStyleLbl="fgAccFollowNode1" presStyleIdx="3" presStyleCnt="4">
        <dgm:presLayoutVars>
          <dgm:bulletEnabled val="1"/>
        </dgm:presLayoutVars>
      </dgm:prSet>
      <dgm:spPr/>
    </dgm:pt>
    <dgm:pt modelId="{1DE7EAE0-B277-4159-8501-6DA614641ADA}" type="pres">
      <dgm:prSet presAssocID="{72DC4747-CDA4-40AE-8E75-04252AAB3797}" presName="FiveNodes_1_text" presStyleLbl="node1" presStyleIdx="4" presStyleCnt="5">
        <dgm:presLayoutVars>
          <dgm:bulletEnabled val="1"/>
        </dgm:presLayoutVars>
      </dgm:prSet>
      <dgm:spPr/>
    </dgm:pt>
    <dgm:pt modelId="{1DDCB58E-9A24-428D-8F94-028294D91484}" type="pres">
      <dgm:prSet presAssocID="{72DC4747-CDA4-40AE-8E75-04252AAB3797}" presName="FiveNodes_2_text" presStyleLbl="node1" presStyleIdx="4" presStyleCnt="5">
        <dgm:presLayoutVars>
          <dgm:bulletEnabled val="1"/>
        </dgm:presLayoutVars>
      </dgm:prSet>
      <dgm:spPr/>
    </dgm:pt>
    <dgm:pt modelId="{282DB839-22BA-4EB7-BCE8-3665A168ECE2}" type="pres">
      <dgm:prSet presAssocID="{72DC4747-CDA4-40AE-8E75-04252AAB3797}" presName="FiveNodes_3_text" presStyleLbl="node1" presStyleIdx="4" presStyleCnt="5">
        <dgm:presLayoutVars>
          <dgm:bulletEnabled val="1"/>
        </dgm:presLayoutVars>
      </dgm:prSet>
      <dgm:spPr/>
    </dgm:pt>
    <dgm:pt modelId="{39FCAAFB-0CA1-4F8F-B43C-C4C7321C045B}" type="pres">
      <dgm:prSet presAssocID="{72DC4747-CDA4-40AE-8E75-04252AAB3797}" presName="FiveNodes_4_text" presStyleLbl="node1" presStyleIdx="4" presStyleCnt="5">
        <dgm:presLayoutVars>
          <dgm:bulletEnabled val="1"/>
        </dgm:presLayoutVars>
      </dgm:prSet>
      <dgm:spPr/>
    </dgm:pt>
    <dgm:pt modelId="{F14151EE-5B6A-467C-8780-1FB3D2797225}" type="pres">
      <dgm:prSet presAssocID="{72DC4747-CDA4-40AE-8E75-04252AAB3797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C7A0DD08-3CAC-4DC5-8227-A465F5F99169}" srcId="{72DC4747-CDA4-40AE-8E75-04252AAB3797}" destId="{AB63C9E6-6DE5-4F85-A709-665B2B0501B7}" srcOrd="2" destOrd="0" parTransId="{36340F8E-AB20-43B6-906F-5430E404EF9F}" sibTransId="{BD9F4E19-6B96-4704-A7F3-545354C90654}"/>
    <dgm:cxn modelId="{E5587419-36BC-46C4-A24A-0ACF569587B5}" type="presOf" srcId="{AF3BA31E-8897-46BA-90E5-4BD9A58E8995}" destId="{7057A5B7-D073-4A04-9461-41CCDC3DB591}" srcOrd="0" destOrd="0" presId="urn:microsoft.com/office/officeart/2005/8/layout/vProcess5"/>
    <dgm:cxn modelId="{7F78791F-C8A8-4E5A-8AC0-2017CF42D715}" type="presOf" srcId="{9461C534-7EF8-4770-883B-885BFEE42866}" destId="{1DE7EAE0-B277-4159-8501-6DA614641ADA}" srcOrd="1" destOrd="0" presId="urn:microsoft.com/office/officeart/2005/8/layout/vProcess5"/>
    <dgm:cxn modelId="{C57E8824-AD3C-4078-B291-A9479B1D8D74}" srcId="{72DC4747-CDA4-40AE-8E75-04252AAB3797}" destId="{BD49E688-C336-448A-8111-77546F67B667}" srcOrd="1" destOrd="0" parTransId="{C5369B20-D43D-4DB6-864D-A30467DD920E}" sibTransId="{AF3BA31E-8897-46BA-90E5-4BD9A58E8995}"/>
    <dgm:cxn modelId="{52940228-4B9A-49C5-9308-EFD713199239}" type="presOf" srcId="{1F64DEE3-0C8A-4966-874F-91CAA6C8BCD2}" destId="{09D10E85-5476-48C8-8B28-CC5BEC3C7040}" srcOrd="0" destOrd="0" presId="urn:microsoft.com/office/officeart/2005/8/layout/vProcess5"/>
    <dgm:cxn modelId="{7914B15C-96D2-4B64-A76B-615F7B5EA8D7}" type="presOf" srcId="{AB63C9E6-6DE5-4F85-A709-665B2B0501B7}" destId="{A04A6440-6876-4AA4-BB23-EF3D6902E3A5}" srcOrd="0" destOrd="0" presId="urn:microsoft.com/office/officeart/2005/8/layout/vProcess5"/>
    <dgm:cxn modelId="{25546767-4D55-4A83-B78C-1A5BBD4BCD26}" srcId="{72DC4747-CDA4-40AE-8E75-04252AAB3797}" destId="{78E8D4D3-65F3-47DB-8E7B-8051F48229E6}" srcOrd="5" destOrd="0" parTransId="{2A651B23-3343-451E-B0C6-975DA038B126}" sibTransId="{CC2DD2DD-F21B-4AA6-A915-C42BA25433D2}"/>
    <dgm:cxn modelId="{8BB4594B-9D0F-40AA-A60F-DE7BF8C89FCD}" type="presOf" srcId="{5EA27D1B-94A3-4DB8-BABB-A571270F52DE}" destId="{39FCAAFB-0CA1-4F8F-B43C-C4C7321C045B}" srcOrd="1" destOrd="0" presId="urn:microsoft.com/office/officeart/2005/8/layout/vProcess5"/>
    <dgm:cxn modelId="{FC75C94B-F487-4904-81D6-750C296FB847}" type="presOf" srcId="{9461C534-7EF8-4770-883B-885BFEE42866}" destId="{37302768-8BFB-44FD-AE74-229E744010AF}" srcOrd="0" destOrd="0" presId="urn:microsoft.com/office/officeart/2005/8/layout/vProcess5"/>
    <dgm:cxn modelId="{84D34679-3A62-4F25-97F7-F0E4F30E0EEC}" type="presOf" srcId="{9CDCBD6F-612A-43EA-9AC1-3E01B736F884}" destId="{F14151EE-5B6A-467C-8780-1FB3D2797225}" srcOrd="1" destOrd="0" presId="urn:microsoft.com/office/officeart/2005/8/layout/vProcess5"/>
    <dgm:cxn modelId="{80FC9481-A320-4130-82DF-0D157AA6EF2C}" type="presOf" srcId="{5EA27D1B-94A3-4DB8-BABB-A571270F52DE}" destId="{650A39B9-B3FE-46F3-8134-CD8C0D253080}" srcOrd="0" destOrd="0" presId="urn:microsoft.com/office/officeart/2005/8/layout/vProcess5"/>
    <dgm:cxn modelId="{9B73549F-20C5-455C-AC81-7A6031071768}" type="presOf" srcId="{72DC4747-CDA4-40AE-8E75-04252AAB3797}" destId="{DE3618EC-448C-4430-B3D6-9FB0DC505EAB}" srcOrd="0" destOrd="0" presId="urn:microsoft.com/office/officeart/2005/8/layout/vProcess5"/>
    <dgm:cxn modelId="{974F05A2-1A85-4D38-8154-8B395ACB5AF5}" type="presOf" srcId="{BD49E688-C336-448A-8111-77546F67B667}" destId="{EF03350F-4A3B-4FA3-A2E1-B401055EBD0A}" srcOrd="0" destOrd="0" presId="urn:microsoft.com/office/officeart/2005/8/layout/vProcess5"/>
    <dgm:cxn modelId="{DEA167A2-7CE8-4F46-909D-5FAEE4355CD1}" srcId="{72DC4747-CDA4-40AE-8E75-04252AAB3797}" destId="{5EA27D1B-94A3-4DB8-BABB-A571270F52DE}" srcOrd="3" destOrd="0" parTransId="{202F2481-AE01-411F-9E86-F15DE191B244}" sibTransId="{1F64DEE3-0C8A-4966-874F-91CAA6C8BCD2}"/>
    <dgm:cxn modelId="{DA962DA3-896A-4E38-8432-6983302A01D6}" srcId="{72DC4747-CDA4-40AE-8E75-04252AAB3797}" destId="{2CDCC1E5-190B-4830-9A3E-A44949EFA5E2}" srcOrd="6" destOrd="0" parTransId="{A8E50C71-6F12-416B-A7E1-DC851362FE7A}" sibTransId="{0B34FEBB-3BE3-4141-A426-AA92F0734FD8}"/>
    <dgm:cxn modelId="{D46A77A3-369F-4B6F-905A-8B856D00C6D3}" srcId="{72DC4747-CDA4-40AE-8E75-04252AAB3797}" destId="{9CDCBD6F-612A-43EA-9AC1-3E01B736F884}" srcOrd="4" destOrd="0" parTransId="{7C31FEFE-DBFB-484B-A30E-4657C0FAAB58}" sibTransId="{9B76D521-5A02-4151-BC05-CDA395242DD2}"/>
    <dgm:cxn modelId="{4FB931A8-0B25-4029-A68C-39C831BB04EF}" type="presOf" srcId="{BD49E688-C336-448A-8111-77546F67B667}" destId="{1DDCB58E-9A24-428D-8F94-028294D91484}" srcOrd="1" destOrd="0" presId="urn:microsoft.com/office/officeart/2005/8/layout/vProcess5"/>
    <dgm:cxn modelId="{F1D324AF-1BF7-46E0-AE59-76ABB78860DA}" type="presOf" srcId="{9CDCBD6F-612A-43EA-9AC1-3E01B736F884}" destId="{B9E0B809-DE6B-43A3-9105-59A588EE3657}" srcOrd="0" destOrd="0" presId="urn:microsoft.com/office/officeart/2005/8/layout/vProcess5"/>
    <dgm:cxn modelId="{87C37DBD-507E-4531-AE64-A53823A69E60}" type="presOf" srcId="{AB63C9E6-6DE5-4F85-A709-665B2B0501B7}" destId="{282DB839-22BA-4EB7-BCE8-3665A168ECE2}" srcOrd="1" destOrd="0" presId="urn:microsoft.com/office/officeart/2005/8/layout/vProcess5"/>
    <dgm:cxn modelId="{4C388BCE-F6B3-47D7-B699-EF34603BEB82}" srcId="{72DC4747-CDA4-40AE-8E75-04252AAB3797}" destId="{9461C534-7EF8-4770-883B-885BFEE42866}" srcOrd="0" destOrd="0" parTransId="{441C8E8A-9CC2-4E2D-808F-76D4CB24056F}" sibTransId="{6243F491-EB15-45FE-A0D8-BC3C81A01609}"/>
    <dgm:cxn modelId="{A322E5E9-3355-406B-B2C8-94660BB34D3D}" type="presOf" srcId="{BD9F4E19-6B96-4704-A7F3-545354C90654}" destId="{44708A2E-B35B-430F-BBBC-FC2CDE29E24E}" srcOrd="0" destOrd="0" presId="urn:microsoft.com/office/officeart/2005/8/layout/vProcess5"/>
    <dgm:cxn modelId="{A35285FA-AF48-4DD0-A6D5-9778311BEBBD}" type="presOf" srcId="{6243F491-EB15-45FE-A0D8-BC3C81A01609}" destId="{15FAD471-DF9E-4FAF-8786-0C2751D60C00}" srcOrd="0" destOrd="0" presId="urn:microsoft.com/office/officeart/2005/8/layout/vProcess5"/>
    <dgm:cxn modelId="{7E545BD5-32E3-4A55-9D44-5A3EED85C565}" type="presParOf" srcId="{DE3618EC-448C-4430-B3D6-9FB0DC505EAB}" destId="{1A28CEEC-CF8F-4611-A78A-E3D86493FEE9}" srcOrd="0" destOrd="0" presId="urn:microsoft.com/office/officeart/2005/8/layout/vProcess5"/>
    <dgm:cxn modelId="{001BF437-2871-46DD-B1CC-D3D856E190B4}" type="presParOf" srcId="{DE3618EC-448C-4430-B3D6-9FB0DC505EAB}" destId="{37302768-8BFB-44FD-AE74-229E744010AF}" srcOrd="1" destOrd="0" presId="urn:microsoft.com/office/officeart/2005/8/layout/vProcess5"/>
    <dgm:cxn modelId="{6450386B-0E04-4F85-BBD0-540E9CE52848}" type="presParOf" srcId="{DE3618EC-448C-4430-B3D6-9FB0DC505EAB}" destId="{EF03350F-4A3B-4FA3-A2E1-B401055EBD0A}" srcOrd="2" destOrd="0" presId="urn:microsoft.com/office/officeart/2005/8/layout/vProcess5"/>
    <dgm:cxn modelId="{93FAFE84-64E1-4454-A227-B46484F0BD77}" type="presParOf" srcId="{DE3618EC-448C-4430-B3D6-9FB0DC505EAB}" destId="{A04A6440-6876-4AA4-BB23-EF3D6902E3A5}" srcOrd="3" destOrd="0" presId="urn:microsoft.com/office/officeart/2005/8/layout/vProcess5"/>
    <dgm:cxn modelId="{D59C63BF-1FDE-4E82-8E55-533D8E6F23E5}" type="presParOf" srcId="{DE3618EC-448C-4430-B3D6-9FB0DC505EAB}" destId="{650A39B9-B3FE-46F3-8134-CD8C0D253080}" srcOrd="4" destOrd="0" presId="urn:microsoft.com/office/officeart/2005/8/layout/vProcess5"/>
    <dgm:cxn modelId="{25F3A4B0-FE6D-42CA-BA79-E8D0EECCD910}" type="presParOf" srcId="{DE3618EC-448C-4430-B3D6-9FB0DC505EAB}" destId="{B9E0B809-DE6B-43A3-9105-59A588EE3657}" srcOrd="5" destOrd="0" presId="urn:microsoft.com/office/officeart/2005/8/layout/vProcess5"/>
    <dgm:cxn modelId="{4A99E8E8-B61B-4DDD-A2B3-824A8116AB2B}" type="presParOf" srcId="{DE3618EC-448C-4430-B3D6-9FB0DC505EAB}" destId="{15FAD471-DF9E-4FAF-8786-0C2751D60C00}" srcOrd="6" destOrd="0" presId="urn:microsoft.com/office/officeart/2005/8/layout/vProcess5"/>
    <dgm:cxn modelId="{F07E21D1-EC27-47E2-982E-99985E70E2B5}" type="presParOf" srcId="{DE3618EC-448C-4430-B3D6-9FB0DC505EAB}" destId="{7057A5B7-D073-4A04-9461-41CCDC3DB591}" srcOrd="7" destOrd="0" presId="urn:microsoft.com/office/officeart/2005/8/layout/vProcess5"/>
    <dgm:cxn modelId="{0E4144D2-53BF-4546-A5DA-11218A82BDBF}" type="presParOf" srcId="{DE3618EC-448C-4430-B3D6-9FB0DC505EAB}" destId="{44708A2E-B35B-430F-BBBC-FC2CDE29E24E}" srcOrd="8" destOrd="0" presId="urn:microsoft.com/office/officeart/2005/8/layout/vProcess5"/>
    <dgm:cxn modelId="{8F525487-2092-4EF4-A332-E4B739DD5397}" type="presParOf" srcId="{DE3618EC-448C-4430-B3D6-9FB0DC505EAB}" destId="{09D10E85-5476-48C8-8B28-CC5BEC3C7040}" srcOrd="9" destOrd="0" presId="urn:microsoft.com/office/officeart/2005/8/layout/vProcess5"/>
    <dgm:cxn modelId="{E33664BE-9FC8-4F86-9437-B9C2CFF5D4AB}" type="presParOf" srcId="{DE3618EC-448C-4430-B3D6-9FB0DC505EAB}" destId="{1DE7EAE0-B277-4159-8501-6DA614641ADA}" srcOrd="10" destOrd="0" presId="urn:microsoft.com/office/officeart/2005/8/layout/vProcess5"/>
    <dgm:cxn modelId="{728CA749-3F97-4FEC-A49E-B07A89EBF8C6}" type="presParOf" srcId="{DE3618EC-448C-4430-B3D6-9FB0DC505EAB}" destId="{1DDCB58E-9A24-428D-8F94-028294D91484}" srcOrd="11" destOrd="0" presId="urn:microsoft.com/office/officeart/2005/8/layout/vProcess5"/>
    <dgm:cxn modelId="{185294E1-2B10-4E15-99D6-48F3D0EAE5C3}" type="presParOf" srcId="{DE3618EC-448C-4430-B3D6-9FB0DC505EAB}" destId="{282DB839-22BA-4EB7-BCE8-3665A168ECE2}" srcOrd="12" destOrd="0" presId="urn:microsoft.com/office/officeart/2005/8/layout/vProcess5"/>
    <dgm:cxn modelId="{01C497CB-082F-4690-8A0D-46B250C02D62}" type="presParOf" srcId="{DE3618EC-448C-4430-B3D6-9FB0DC505EAB}" destId="{39FCAAFB-0CA1-4F8F-B43C-C4C7321C045B}" srcOrd="13" destOrd="0" presId="urn:microsoft.com/office/officeart/2005/8/layout/vProcess5"/>
    <dgm:cxn modelId="{7222268C-BFD7-470A-870B-7910091C2452}" type="presParOf" srcId="{DE3618EC-448C-4430-B3D6-9FB0DC505EAB}" destId="{F14151EE-5B6A-467C-8780-1FB3D279722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90A679-342C-4E76-916A-EAAA754EC0C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6984725-7105-4D40-9C1D-1AA003C9A7EB}" type="pres">
      <dgm:prSet presAssocID="{8A90A679-342C-4E76-916A-EAAA754EC0C3}" presName="Name0" presStyleCnt="0">
        <dgm:presLayoutVars>
          <dgm:dir/>
          <dgm:resizeHandles val="exact"/>
        </dgm:presLayoutVars>
      </dgm:prSet>
      <dgm:spPr/>
    </dgm:pt>
  </dgm:ptLst>
  <dgm:cxnLst>
    <dgm:cxn modelId="{3660BC1A-F771-4962-B1C0-A9BD774FD142}" type="presOf" srcId="{8A90A679-342C-4E76-916A-EAAA754EC0C3}" destId="{96984725-7105-4D40-9C1D-1AA003C9A7EB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90A679-342C-4E76-916A-EAAA754EC0C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63DCE71-8066-4B88-AF1B-66D10E4BB447}">
      <dgm:prSet phldrT="[Tekst]"/>
      <dgm:spPr>
        <a:xfrm>
          <a:off x="1204421" y="0"/>
          <a:ext cx="1191136" cy="833756"/>
        </a:xfrm>
        <a:solidFill>
          <a:schemeClr val="accent5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OBSZAR TEMATYCZNY 1.</a:t>
          </a:r>
        </a:p>
      </dgm:t>
    </dgm:pt>
    <dgm:pt modelId="{C027C61A-E1F8-43AE-B7BB-35EA6B0E72BF}" type="parTrans" cxnId="{5F0F02E1-256E-4A00-9B12-23FC3B71F98B}">
      <dgm:prSet/>
      <dgm:spPr/>
      <dgm:t>
        <a:bodyPr/>
        <a:lstStyle/>
        <a:p>
          <a:endParaRPr lang="pl-PL"/>
        </a:p>
      </dgm:t>
    </dgm:pt>
    <dgm:pt modelId="{A4B1BF6B-1A31-40B1-917C-5BCCB5C2370D}" type="sibTrans" cxnId="{5F0F02E1-256E-4A00-9B12-23FC3B71F98B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pl-PL"/>
        </a:p>
      </dgm:t>
    </dgm:pt>
    <dgm:pt modelId="{D792215A-213A-4D41-ACB7-F9A5035DA82E}">
      <dgm:prSet phldrT="[Tekst]"/>
      <dgm:spPr>
        <a:xfrm>
          <a:off x="2287255" y="957917"/>
          <a:ext cx="1191136" cy="833756"/>
        </a:xfrm>
        <a:solidFill>
          <a:schemeClr val="accent5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spcAft>
              <a:spcPts val="600"/>
            </a:spcAft>
            <a:buNone/>
          </a:pPr>
          <a:r>
            <a:rPr lang="pl-PL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PRIORYTET 1.1.</a:t>
          </a:r>
        </a:p>
      </dgm:t>
    </dgm:pt>
    <dgm:pt modelId="{E38CC9A3-7F35-4D89-B7BE-C3BD51EB77D1}" type="parTrans" cxnId="{3DD98E55-6471-431E-AB7A-3C2B1FEE5DFE}">
      <dgm:prSet/>
      <dgm:spPr/>
      <dgm:t>
        <a:bodyPr/>
        <a:lstStyle/>
        <a:p>
          <a:endParaRPr lang="pl-PL"/>
        </a:p>
      </dgm:t>
    </dgm:pt>
    <dgm:pt modelId="{42C81E01-DE63-4047-867B-9EE5C983959E}" type="sibTrans" cxnId="{3DD98E55-6471-431E-AB7A-3C2B1FEE5DFE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pl-PL"/>
        </a:p>
      </dgm:t>
    </dgm:pt>
    <dgm:pt modelId="{D0D2D995-CFF7-46BC-9CA9-C490783CBA48}">
      <dgm:prSet phldrT="[Tekst]"/>
      <dgm:spPr>
        <a:xfrm>
          <a:off x="3427239" y="1904022"/>
          <a:ext cx="1191136" cy="833756"/>
        </a:xfr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KIERUNEK DZIAŁANIA 1.1.1.</a:t>
          </a:r>
        </a:p>
      </dgm:t>
    </dgm:pt>
    <dgm:pt modelId="{28C019FB-DC95-4754-A2C1-6FE9CF4BD15F}" type="parTrans" cxnId="{98D9CF90-DB3C-48EB-8A4F-101F19E979B0}">
      <dgm:prSet/>
      <dgm:spPr/>
      <dgm:t>
        <a:bodyPr/>
        <a:lstStyle/>
        <a:p>
          <a:endParaRPr lang="pl-PL"/>
        </a:p>
      </dgm:t>
    </dgm:pt>
    <dgm:pt modelId="{54CCF805-3913-4315-981E-748F8E28B333}" type="sibTrans" cxnId="{98D9CF90-DB3C-48EB-8A4F-101F19E979B0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pl-PL"/>
        </a:p>
      </dgm:t>
    </dgm:pt>
    <dgm:pt modelId="{5E0051CE-2978-4678-9936-432D829CD75E}">
      <dgm:prSet/>
      <dgm:spPr>
        <a:xfrm>
          <a:off x="4586258" y="2852418"/>
          <a:ext cx="1191136" cy="833756"/>
        </a:xfr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ZAKŁADANE DZIAŁANIA</a:t>
          </a:r>
        </a:p>
      </dgm:t>
    </dgm:pt>
    <dgm:pt modelId="{EC94219A-AE26-43F1-9813-D52032BD77BE}" type="parTrans" cxnId="{75648E33-6B7A-4EA6-974B-4296E1399458}">
      <dgm:prSet/>
      <dgm:spPr/>
      <dgm:t>
        <a:bodyPr/>
        <a:lstStyle/>
        <a:p>
          <a:endParaRPr lang="pl-PL"/>
        </a:p>
      </dgm:t>
    </dgm:pt>
    <dgm:pt modelId="{12F77030-4A2F-4EAA-A4D6-1EF37FBE6663}" type="sibTrans" cxnId="{75648E33-6B7A-4EA6-974B-4296E1399458}">
      <dgm:prSet/>
      <dgm:spPr/>
      <dgm:t>
        <a:bodyPr/>
        <a:lstStyle/>
        <a:p>
          <a:endParaRPr lang="pl-PL"/>
        </a:p>
      </dgm:t>
    </dgm:pt>
    <dgm:pt modelId="{96984725-7105-4D40-9C1D-1AA003C9A7EB}" type="pres">
      <dgm:prSet presAssocID="{8A90A679-342C-4E76-916A-EAAA754EC0C3}" presName="Name0" presStyleCnt="0">
        <dgm:presLayoutVars>
          <dgm:dir/>
          <dgm:resizeHandles val="exact"/>
        </dgm:presLayoutVars>
      </dgm:prSet>
      <dgm:spPr/>
    </dgm:pt>
    <dgm:pt modelId="{BB511CF5-93F0-4C36-9968-AB40103685A2}" type="pres">
      <dgm:prSet presAssocID="{063DCE71-8066-4B88-AF1B-66D10E4BB447}" presName="node" presStyleLbl="node1" presStyleIdx="0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</dgm:pt>
    <dgm:pt modelId="{66D3AC7C-0141-4073-9470-961A0A1BC7E4}" type="pres">
      <dgm:prSet presAssocID="{A4B1BF6B-1A31-40B1-917C-5BCCB5C2370D}" presName="sibTrans" presStyleLbl="sibTrans2D1" presStyleIdx="0" presStyleCnt="3"/>
      <dgm:spPr/>
    </dgm:pt>
    <dgm:pt modelId="{8CD4D97A-77B3-4816-90B5-B37216EF2184}" type="pres">
      <dgm:prSet presAssocID="{A4B1BF6B-1A31-40B1-917C-5BCCB5C2370D}" presName="connectorText" presStyleLbl="sibTrans2D1" presStyleIdx="0" presStyleCnt="3"/>
      <dgm:spPr/>
    </dgm:pt>
    <dgm:pt modelId="{25ECD10F-C0D7-42C3-BE69-FE0389ED56AB}" type="pres">
      <dgm:prSet presAssocID="{D792215A-213A-4D41-ACB7-F9A5035DA82E}" presName="node" presStyleLbl="node1" presStyleIdx="1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</dgm:pt>
    <dgm:pt modelId="{D1854C89-D53F-4559-9C7D-B642333A6F6E}" type="pres">
      <dgm:prSet presAssocID="{42C81E01-DE63-4047-867B-9EE5C983959E}" presName="sibTrans" presStyleLbl="sibTrans2D1" presStyleIdx="1" presStyleCnt="3"/>
      <dgm:spPr/>
    </dgm:pt>
    <dgm:pt modelId="{8825CC8D-A593-4BBB-BD7E-E2B3D97C3D5E}" type="pres">
      <dgm:prSet presAssocID="{42C81E01-DE63-4047-867B-9EE5C983959E}" presName="connectorText" presStyleLbl="sibTrans2D1" presStyleIdx="1" presStyleCnt="3"/>
      <dgm:spPr/>
    </dgm:pt>
    <dgm:pt modelId="{319D5196-1950-4483-8931-7DCDB25DFF21}" type="pres">
      <dgm:prSet presAssocID="{D0D2D995-CFF7-46BC-9CA9-C490783CBA48}" presName="node" presStyleLbl="node1" presStyleIdx="2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</dgm:pt>
    <dgm:pt modelId="{D6C8DDAB-092E-40E0-AB9C-60703A870AB4}" type="pres">
      <dgm:prSet presAssocID="{54CCF805-3913-4315-981E-748F8E28B333}" presName="sibTrans" presStyleLbl="sibTrans2D1" presStyleIdx="2" presStyleCnt="3"/>
      <dgm:spPr/>
    </dgm:pt>
    <dgm:pt modelId="{6E26FB3F-ED95-47C5-8874-D6972E2680B9}" type="pres">
      <dgm:prSet presAssocID="{54CCF805-3913-4315-981E-748F8E28B333}" presName="connectorText" presStyleLbl="sibTrans2D1" presStyleIdx="2" presStyleCnt="3"/>
      <dgm:spPr/>
    </dgm:pt>
    <dgm:pt modelId="{66C33FC3-D8CD-4992-AA51-EBDC1F630A11}" type="pres">
      <dgm:prSet presAssocID="{5E0051CE-2978-4678-9936-432D829CD75E}" presName="node" presStyleLbl="node1" presStyleIdx="3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</dgm:pt>
  </dgm:ptLst>
  <dgm:cxnLst>
    <dgm:cxn modelId="{3660BC1A-F771-4962-B1C0-A9BD774FD142}" type="presOf" srcId="{8A90A679-342C-4E76-916A-EAAA754EC0C3}" destId="{96984725-7105-4D40-9C1D-1AA003C9A7EB}" srcOrd="0" destOrd="0" presId="urn:microsoft.com/office/officeart/2005/8/layout/process1"/>
    <dgm:cxn modelId="{2D03ED2C-1F81-4BFA-B9F7-AD6CFA586F24}" type="presOf" srcId="{5E0051CE-2978-4678-9936-432D829CD75E}" destId="{66C33FC3-D8CD-4992-AA51-EBDC1F630A11}" srcOrd="0" destOrd="0" presId="urn:microsoft.com/office/officeart/2005/8/layout/process1"/>
    <dgm:cxn modelId="{75648E33-6B7A-4EA6-974B-4296E1399458}" srcId="{8A90A679-342C-4E76-916A-EAAA754EC0C3}" destId="{5E0051CE-2978-4678-9936-432D829CD75E}" srcOrd="3" destOrd="0" parTransId="{EC94219A-AE26-43F1-9813-D52032BD77BE}" sibTransId="{12F77030-4A2F-4EAA-A4D6-1EF37FBE6663}"/>
    <dgm:cxn modelId="{5B814237-BC97-4872-BBD5-E77F90DD3A9D}" type="presOf" srcId="{A4B1BF6B-1A31-40B1-917C-5BCCB5C2370D}" destId="{8CD4D97A-77B3-4816-90B5-B37216EF2184}" srcOrd="1" destOrd="0" presId="urn:microsoft.com/office/officeart/2005/8/layout/process1"/>
    <dgm:cxn modelId="{92378340-E87B-4F76-B86F-287BD0B6B26B}" type="presOf" srcId="{D0D2D995-CFF7-46BC-9CA9-C490783CBA48}" destId="{319D5196-1950-4483-8931-7DCDB25DFF21}" srcOrd="0" destOrd="0" presId="urn:microsoft.com/office/officeart/2005/8/layout/process1"/>
    <dgm:cxn modelId="{E6571064-BB42-4D27-8CB5-418EAE97133C}" type="presOf" srcId="{54CCF805-3913-4315-981E-748F8E28B333}" destId="{6E26FB3F-ED95-47C5-8874-D6972E2680B9}" srcOrd="1" destOrd="0" presId="urn:microsoft.com/office/officeart/2005/8/layout/process1"/>
    <dgm:cxn modelId="{9BA04648-334B-447B-B6AD-E6EC6864BAEE}" type="presOf" srcId="{A4B1BF6B-1A31-40B1-917C-5BCCB5C2370D}" destId="{66D3AC7C-0141-4073-9470-961A0A1BC7E4}" srcOrd="0" destOrd="0" presId="urn:microsoft.com/office/officeart/2005/8/layout/process1"/>
    <dgm:cxn modelId="{F79F156C-7C2A-4E9E-8E8C-1CF7502A6DF2}" type="presOf" srcId="{D792215A-213A-4D41-ACB7-F9A5035DA82E}" destId="{25ECD10F-C0D7-42C3-BE69-FE0389ED56AB}" srcOrd="0" destOrd="0" presId="urn:microsoft.com/office/officeart/2005/8/layout/process1"/>
    <dgm:cxn modelId="{3DD98E55-6471-431E-AB7A-3C2B1FEE5DFE}" srcId="{8A90A679-342C-4E76-916A-EAAA754EC0C3}" destId="{D792215A-213A-4D41-ACB7-F9A5035DA82E}" srcOrd="1" destOrd="0" parTransId="{E38CC9A3-7F35-4D89-B7BE-C3BD51EB77D1}" sibTransId="{42C81E01-DE63-4047-867B-9EE5C983959E}"/>
    <dgm:cxn modelId="{98D9CF90-DB3C-48EB-8A4F-101F19E979B0}" srcId="{8A90A679-342C-4E76-916A-EAAA754EC0C3}" destId="{D0D2D995-CFF7-46BC-9CA9-C490783CBA48}" srcOrd="2" destOrd="0" parTransId="{28C019FB-DC95-4754-A2C1-6FE9CF4BD15F}" sibTransId="{54CCF805-3913-4315-981E-748F8E28B333}"/>
    <dgm:cxn modelId="{C57B85B8-9E63-4006-8AE4-1A01F5216E94}" type="presOf" srcId="{063DCE71-8066-4B88-AF1B-66D10E4BB447}" destId="{BB511CF5-93F0-4C36-9968-AB40103685A2}" srcOrd="0" destOrd="0" presId="urn:microsoft.com/office/officeart/2005/8/layout/process1"/>
    <dgm:cxn modelId="{9D6E9FB9-96E9-4011-9A52-30F0C427338F}" type="presOf" srcId="{42C81E01-DE63-4047-867B-9EE5C983959E}" destId="{8825CC8D-A593-4BBB-BD7E-E2B3D97C3D5E}" srcOrd="1" destOrd="0" presId="urn:microsoft.com/office/officeart/2005/8/layout/process1"/>
    <dgm:cxn modelId="{4E1FBEB9-48F9-44C0-ABA1-40ABF1336FE1}" type="presOf" srcId="{42C81E01-DE63-4047-867B-9EE5C983959E}" destId="{D1854C89-D53F-4559-9C7D-B642333A6F6E}" srcOrd="0" destOrd="0" presId="urn:microsoft.com/office/officeart/2005/8/layout/process1"/>
    <dgm:cxn modelId="{5F0F02E1-256E-4A00-9B12-23FC3B71F98B}" srcId="{8A90A679-342C-4E76-916A-EAAA754EC0C3}" destId="{063DCE71-8066-4B88-AF1B-66D10E4BB447}" srcOrd="0" destOrd="0" parTransId="{C027C61A-E1F8-43AE-B7BB-35EA6B0E72BF}" sibTransId="{A4B1BF6B-1A31-40B1-917C-5BCCB5C2370D}"/>
    <dgm:cxn modelId="{4B8511FD-0D20-4107-A0F3-DA0C74A8687D}" type="presOf" srcId="{54CCF805-3913-4315-981E-748F8E28B333}" destId="{D6C8DDAB-092E-40E0-AB9C-60703A870AB4}" srcOrd="0" destOrd="0" presId="urn:microsoft.com/office/officeart/2005/8/layout/process1"/>
    <dgm:cxn modelId="{E981EB27-4784-49D2-ACFF-45F2D834AA48}" type="presParOf" srcId="{96984725-7105-4D40-9C1D-1AA003C9A7EB}" destId="{BB511CF5-93F0-4C36-9968-AB40103685A2}" srcOrd="0" destOrd="0" presId="urn:microsoft.com/office/officeart/2005/8/layout/process1"/>
    <dgm:cxn modelId="{EFEA266A-6129-4AAC-8058-EBCE16F737BE}" type="presParOf" srcId="{96984725-7105-4D40-9C1D-1AA003C9A7EB}" destId="{66D3AC7C-0141-4073-9470-961A0A1BC7E4}" srcOrd="1" destOrd="0" presId="urn:microsoft.com/office/officeart/2005/8/layout/process1"/>
    <dgm:cxn modelId="{7731B7B6-DCC3-43BD-9D60-167A1920A463}" type="presParOf" srcId="{66D3AC7C-0141-4073-9470-961A0A1BC7E4}" destId="{8CD4D97A-77B3-4816-90B5-B37216EF2184}" srcOrd="0" destOrd="0" presId="urn:microsoft.com/office/officeart/2005/8/layout/process1"/>
    <dgm:cxn modelId="{970DF2F2-C805-499C-8D62-1A0E8152BA15}" type="presParOf" srcId="{96984725-7105-4D40-9C1D-1AA003C9A7EB}" destId="{25ECD10F-C0D7-42C3-BE69-FE0389ED56AB}" srcOrd="2" destOrd="0" presId="urn:microsoft.com/office/officeart/2005/8/layout/process1"/>
    <dgm:cxn modelId="{185E107F-FF44-4B84-A7D1-A991A3F6DF69}" type="presParOf" srcId="{96984725-7105-4D40-9C1D-1AA003C9A7EB}" destId="{D1854C89-D53F-4559-9C7D-B642333A6F6E}" srcOrd="3" destOrd="0" presId="urn:microsoft.com/office/officeart/2005/8/layout/process1"/>
    <dgm:cxn modelId="{D1074121-4F45-4EBD-85BA-40771A7F9CE1}" type="presParOf" srcId="{D1854C89-D53F-4559-9C7D-B642333A6F6E}" destId="{8825CC8D-A593-4BBB-BD7E-E2B3D97C3D5E}" srcOrd="0" destOrd="0" presId="urn:microsoft.com/office/officeart/2005/8/layout/process1"/>
    <dgm:cxn modelId="{FDF7780C-F6BA-4D35-A824-A788B2175065}" type="presParOf" srcId="{96984725-7105-4D40-9C1D-1AA003C9A7EB}" destId="{319D5196-1950-4483-8931-7DCDB25DFF21}" srcOrd="4" destOrd="0" presId="urn:microsoft.com/office/officeart/2005/8/layout/process1"/>
    <dgm:cxn modelId="{2D0D9D5B-54CE-4BBC-857F-4C2EF306D110}" type="presParOf" srcId="{96984725-7105-4D40-9C1D-1AA003C9A7EB}" destId="{D6C8DDAB-092E-40E0-AB9C-60703A870AB4}" srcOrd="5" destOrd="0" presId="urn:microsoft.com/office/officeart/2005/8/layout/process1"/>
    <dgm:cxn modelId="{02E1C98C-78AA-4C77-81F3-8664ED6734A4}" type="presParOf" srcId="{D6C8DDAB-092E-40E0-AB9C-60703A870AB4}" destId="{6E26FB3F-ED95-47C5-8874-D6972E2680B9}" srcOrd="0" destOrd="0" presId="urn:microsoft.com/office/officeart/2005/8/layout/process1"/>
    <dgm:cxn modelId="{BC66F5AF-A51F-43D1-A759-C3F26EFA7BA4}" type="presParOf" srcId="{96984725-7105-4D40-9C1D-1AA003C9A7EB}" destId="{66C33FC3-D8CD-4992-AA51-EBDC1F630A1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44CAA97-C4F7-448D-B688-990FF7D10482}">
      <dgm:prSet phldrT="[Tekst]"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Nauka, badania i szkolnictwo wyższe wspierające gospodarkę</a:t>
          </a:r>
          <a:endParaRPr lang="pl-PL" sz="2000" b="1" u="none" dirty="0">
            <a:solidFill>
              <a:schemeClr val="bg1"/>
            </a:solidFill>
          </a:endParaRPr>
        </a:p>
      </dgm:t>
    </dgm:pt>
    <dgm:pt modelId="{969FF472-5D30-42F2-9519-DCB75BC70C50}" type="parTrans" cxnId="{E562DB34-144D-46E0-81EF-75DAF390BDB9}">
      <dgm:prSet/>
      <dgm:spPr/>
      <dgm:t>
        <a:bodyPr/>
        <a:lstStyle/>
        <a:p>
          <a:endParaRPr lang="pl-PL" u="none"/>
        </a:p>
      </dgm:t>
    </dgm:pt>
    <dgm:pt modelId="{4D6F5075-434B-4DF1-B196-06DC103C8DB3}" type="sibTrans" cxnId="{E562DB34-144D-46E0-81EF-75DAF390BDB9}">
      <dgm:prSet/>
      <dgm:spPr/>
      <dgm:t>
        <a:bodyPr/>
        <a:lstStyle/>
        <a:p>
          <a:endParaRPr lang="pl-PL" u="none"/>
        </a:p>
      </dgm:t>
    </dgm:pt>
    <dgm:pt modelId="{E8E8BD13-F2C1-47B1-B2FC-D30AB821789B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Inteligentne specjalizacje województwa</a:t>
          </a:r>
          <a:endParaRPr lang="pl-PL" sz="20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FA7763-F113-447B-88D3-45C8D7F17471}" type="parTrans" cxnId="{6D590E32-2A77-4AE8-AA3F-2D881AADFBA3}">
      <dgm:prSet/>
      <dgm:spPr/>
      <dgm:t>
        <a:bodyPr/>
        <a:lstStyle/>
        <a:p>
          <a:endParaRPr lang="pl-PL" u="none"/>
        </a:p>
      </dgm:t>
    </dgm:pt>
    <dgm:pt modelId="{F507C5E3-5002-4F9B-A019-D93E12B09B76}" type="sibTrans" cxnId="{6D590E32-2A77-4AE8-AA3F-2D881AADFBA3}">
      <dgm:prSet/>
      <dgm:spPr/>
      <dgm:t>
        <a:bodyPr/>
        <a:lstStyle/>
        <a:p>
          <a:endParaRPr lang="pl-PL" u="none"/>
        </a:p>
      </dgm:t>
    </dgm:pt>
    <dgm:pt modelId="{F2855A4B-2027-42CA-B947-77325AB166C3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Konkurencyjność gospodarki  poprzez innowacje</a:t>
          </a:r>
          <a:br>
            <a:rPr lang="pl-PL" sz="2000" b="1" dirty="0">
              <a:solidFill>
                <a:schemeClr val="bg1"/>
              </a:solidFill>
              <a:effectLst/>
            </a:rPr>
          </a:br>
          <a:r>
            <a:rPr lang="pl-PL" sz="2000" b="1" dirty="0">
              <a:solidFill>
                <a:schemeClr val="bg1"/>
              </a:solidFill>
              <a:effectLst/>
            </a:rPr>
            <a:t> i nowoczesne technologie</a:t>
          </a:r>
          <a:endParaRPr lang="pl-PL" sz="20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271430-3736-4DA5-931B-E791349DBDA9}" type="parTrans" cxnId="{7E5BEFDD-EA28-426B-B6EA-CF8E97CDED1D}">
      <dgm:prSet/>
      <dgm:spPr/>
      <dgm:t>
        <a:bodyPr/>
        <a:lstStyle/>
        <a:p>
          <a:endParaRPr lang="pl-PL" u="none"/>
        </a:p>
      </dgm:t>
    </dgm:pt>
    <dgm:pt modelId="{D6EB625D-E429-4168-AC9F-916716E1AA69}" type="sibTrans" cxnId="{7E5BEFDD-EA28-426B-B6EA-CF8E97CDED1D}">
      <dgm:prSet/>
      <dgm:spPr/>
      <dgm:t>
        <a:bodyPr/>
        <a:lstStyle/>
        <a:p>
          <a:endParaRPr lang="pl-PL" u="none"/>
        </a:p>
      </dgm:t>
    </dgm:pt>
    <dgm:pt modelId="{F7B5E660-9303-4132-AB77-EDE722C0F0AD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Gospodarka cyrkularna (Gospodarka obiegu zamkniętego)</a:t>
          </a:r>
          <a:endParaRPr lang="pl-PL" sz="28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666D07-A23A-4360-91E2-6C6A725931EB}" type="parTrans" cxnId="{33CFB4A2-329A-4760-BA0D-6D772C1BD76F}">
      <dgm:prSet/>
      <dgm:spPr/>
      <dgm:t>
        <a:bodyPr/>
        <a:lstStyle/>
        <a:p>
          <a:endParaRPr lang="pl-PL" u="none"/>
        </a:p>
      </dgm:t>
    </dgm:pt>
    <dgm:pt modelId="{32A7A587-7CDB-4B8C-BAF4-CB401673F584}" type="sibTrans" cxnId="{33CFB4A2-329A-4760-BA0D-6D772C1BD76F}">
      <dgm:prSet/>
      <dgm:spPr/>
      <dgm:t>
        <a:bodyPr/>
        <a:lstStyle/>
        <a:p>
          <a:endParaRPr lang="pl-PL" u="none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447768C6-0AB4-49DC-9BF2-353004A3B4B1}" type="pres">
      <dgm:prSet presAssocID="{944CAA97-C4F7-448D-B688-990FF7D10482}" presName="composite" presStyleCnt="0"/>
      <dgm:spPr/>
    </dgm:pt>
    <dgm:pt modelId="{42315A59-B502-4CF0-A9F0-292343387E69}" type="pres">
      <dgm:prSet presAssocID="{944CAA97-C4F7-448D-B688-990FF7D10482}" presName="imgShp" presStyleLbl="fgImgPlace1" presStyleIdx="0" presStyleCnt="4" custLinFactNeighborX="-48811" custLinFactNeighborY="630"/>
      <dgm:spPr/>
    </dgm:pt>
    <dgm:pt modelId="{8BD903C2-C6A8-4B06-8FDB-87A021E9861C}" type="pres">
      <dgm:prSet presAssocID="{944CAA97-C4F7-448D-B688-990FF7D10482}" presName="txShp" presStyleLbl="node1" presStyleIdx="0" presStyleCnt="4" custScaleX="116061">
        <dgm:presLayoutVars>
          <dgm:bulletEnabled val="1"/>
        </dgm:presLayoutVars>
      </dgm:prSet>
      <dgm:spPr/>
    </dgm:pt>
    <dgm:pt modelId="{D015734A-B9E7-4E36-99F1-CB7CF22F1F09}" type="pres">
      <dgm:prSet presAssocID="{4D6F5075-434B-4DF1-B196-06DC103C8DB3}" presName="spacing" presStyleCnt="0"/>
      <dgm:spPr/>
    </dgm:pt>
    <dgm:pt modelId="{9C50827E-5378-4E71-A58E-D2080007B7A1}" type="pres">
      <dgm:prSet presAssocID="{E8E8BD13-F2C1-47B1-B2FC-D30AB821789B}" presName="composite" presStyleCnt="0"/>
      <dgm:spPr/>
    </dgm:pt>
    <dgm:pt modelId="{3918CD87-E3E1-4A6C-81EF-FBA9F3DE9E50}" type="pres">
      <dgm:prSet presAssocID="{E8E8BD13-F2C1-47B1-B2FC-D30AB821789B}" presName="imgShp" presStyleLbl="fgImgPlace1" presStyleIdx="1" presStyleCnt="4" custScaleX="54765" custScaleY="35705" custLinFactNeighborX="-48811" custLinFactNeighborY="-1055"/>
      <dgm:spPr/>
    </dgm:pt>
    <dgm:pt modelId="{556C64FF-D30B-4CBC-B056-51163B678287}" type="pres">
      <dgm:prSet presAssocID="{E8E8BD13-F2C1-47B1-B2FC-D30AB821789B}" presName="txShp" presStyleLbl="node1" presStyleIdx="1" presStyleCnt="4" custScaleX="116061" custLinFactNeighborX="-566" custLinFactNeighborY="-14499">
        <dgm:presLayoutVars>
          <dgm:bulletEnabled val="1"/>
        </dgm:presLayoutVars>
      </dgm:prSet>
      <dgm:spPr/>
    </dgm:pt>
    <dgm:pt modelId="{393A0187-8347-46B5-A90B-C21F1B2B3A22}" type="pres">
      <dgm:prSet presAssocID="{F507C5E3-5002-4F9B-A019-D93E12B09B76}" presName="spacing" presStyleCnt="0"/>
      <dgm:spPr/>
    </dgm:pt>
    <dgm:pt modelId="{A923AA36-A607-4C7B-AF1B-B1FDDACA915C}" type="pres">
      <dgm:prSet presAssocID="{F2855A4B-2027-42CA-B947-77325AB166C3}" presName="composite" presStyleCnt="0"/>
      <dgm:spPr/>
    </dgm:pt>
    <dgm:pt modelId="{E31AF9A7-153D-41E2-9F24-90F6F5328878}" type="pres">
      <dgm:prSet presAssocID="{F2855A4B-2027-42CA-B947-77325AB166C3}" presName="imgShp" presStyleLbl="fgImgPlace1" presStyleIdx="2" presStyleCnt="4" custFlipVert="1" custScaleY="5547" custLinFactNeighborX="-48811" custLinFactNeighborY="-2740"/>
      <dgm:spPr/>
    </dgm:pt>
    <dgm:pt modelId="{CBA84F7D-1207-44EA-B48B-F85A0C38FBFA}" type="pres">
      <dgm:prSet presAssocID="{F2855A4B-2027-42CA-B947-77325AB166C3}" presName="txShp" presStyleLbl="node1" presStyleIdx="2" presStyleCnt="4" custScaleX="116061" custLinFactNeighborX="-566" custLinFactNeighborY="-33730">
        <dgm:presLayoutVars>
          <dgm:bulletEnabled val="1"/>
        </dgm:presLayoutVars>
      </dgm:prSet>
      <dgm:spPr/>
    </dgm:pt>
    <dgm:pt modelId="{02D6B040-3A87-4EFD-9322-8FAF2D2A1E58}" type="pres">
      <dgm:prSet presAssocID="{D6EB625D-E429-4168-AC9F-916716E1AA69}" presName="spacing" presStyleCnt="0"/>
      <dgm:spPr/>
    </dgm:pt>
    <dgm:pt modelId="{8385C01D-880A-4EDB-B6E7-89C8DE776C90}" type="pres">
      <dgm:prSet presAssocID="{F7B5E660-9303-4132-AB77-EDE722C0F0AD}" presName="composite" presStyleCnt="0"/>
      <dgm:spPr/>
    </dgm:pt>
    <dgm:pt modelId="{B41CBF6A-A90B-489D-BFC9-54BB75DC3D21}" type="pres">
      <dgm:prSet presAssocID="{F7B5E660-9303-4132-AB77-EDE722C0F0AD}" presName="imgShp" presStyleLbl="fgImgPlace1" presStyleIdx="3" presStyleCnt="4" custFlipVert="1" custScaleX="54765" custScaleY="39677" custLinFactNeighborX="-47105" custLinFactNeighborY="-35699"/>
      <dgm:spPr/>
    </dgm:pt>
    <dgm:pt modelId="{2EA35F37-1311-4F7D-8FD0-2AA41D2E0480}" type="pres">
      <dgm:prSet presAssocID="{F7B5E660-9303-4132-AB77-EDE722C0F0AD}" presName="txShp" presStyleLbl="node1" presStyleIdx="3" presStyleCnt="4" custScaleX="116061" custLinFactNeighborX="-566" custLinFactNeighborY="-50085">
        <dgm:presLayoutVars>
          <dgm:bulletEnabled val="1"/>
        </dgm:presLayoutVars>
      </dgm:prSet>
      <dgm:spPr/>
    </dgm:pt>
  </dgm:ptLst>
  <dgm:cxnLst>
    <dgm:cxn modelId="{57559D2F-0544-4DB4-9FC3-10EF9DEEECE4}" type="presOf" srcId="{F2855A4B-2027-42CA-B947-77325AB166C3}" destId="{CBA84F7D-1207-44EA-B48B-F85A0C38FBFA}" srcOrd="0" destOrd="0" presId="urn:microsoft.com/office/officeart/2005/8/layout/vList3"/>
    <dgm:cxn modelId="{6D590E32-2A77-4AE8-AA3F-2D881AADFBA3}" srcId="{B02F5977-CD50-43F6-AD47-E8BAF26DFBDA}" destId="{E8E8BD13-F2C1-47B1-B2FC-D30AB821789B}" srcOrd="1" destOrd="0" parTransId="{91FA7763-F113-447B-88D3-45C8D7F17471}" sibTransId="{F507C5E3-5002-4F9B-A019-D93E12B09B76}"/>
    <dgm:cxn modelId="{40B41C32-6632-4623-BF20-713C493FF324}" type="presOf" srcId="{F7B5E660-9303-4132-AB77-EDE722C0F0AD}" destId="{2EA35F37-1311-4F7D-8FD0-2AA41D2E0480}" srcOrd="0" destOrd="0" presId="urn:microsoft.com/office/officeart/2005/8/layout/vList3"/>
    <dgm:cxn modelId="{E562DB34-144D-46E0-81EF-75DAF390BDB9}" srcId="{B02F5977-CD50-43F6-AD47-E8BAF26DFBDA}" destId="{944CAA97-C4F7-448D-B688-990FF7D10482}" srcOrd="0" destOrd="0" parTransId="{969FF472-5D30-42F2-9519-DCB75BC70C50}" sibTransId="{4D6F5075-434B-4DF1-B196-06DC103C8DB3}"/>
    <dgm:cxn modelId="{BEE9B360-AE37-4E96-8F10-C9D8FC905646}" type="presOf" srcId="{B02F5977-CD50-43F6-AD47-E8BAF26DFBDA}" destId="{F8F31ED8-6753-49CB-86FF-CC6D4E6EDDF8}" srcOrd="0" destOrd="0" presId="urn:microsoft.com/office/officeart/2005/8/layout/vList3"/>
    <dgm:cxn modelId="{33CFB4A2-329A-4760-BA0D-6D772C1BD76F}" srcId="{B02F5977-CD50-43F6-AD47-E8BAF26DFBDA}" destId="{F7B5E660-9303-4132-AB77-EDE722C0F0AD}" srcOrd="3" destOrd="0" parTransId="{55666D07-A23A-4360-91E2-6C6A725931EB}" sibTransId="{32A7A587-7CDB-4B8C-BAF4-CB401673F584}"/>
    <dgm:cxn modelId="{696CD4B3-15E7-4118-961D-8A9010606F60}" type="presOf" srcId="{E8E8BD13-F2C1-47B1-B2FC-D30AB821789B}" destId="{556C64FF-D30B-4CBC-B056-51163B678287}" srcOrd="0" destOrd="0" presId="urn:microsoft.com/office/officeart/2005/8/layout/vList3"/>
    <dgm:cxn modelId="{DEA5BECD-AF5C-47D8-89B1-9D58DB710C76}" type="presOf" srcId="{944CAA97-C4F7-448D-B688-990FF7D10482}" destId="{8BD903C2-C6A8-4B06-8FDB-87A021E9861C}" srcOrd="0" destOrd="0" presId="urn:microsoft.com/office/officeart/2005/8/layout/vList3"/>
    <dgm:cxn modelId="{7E5BEFDD-EA28-426B-B6EA-CF8E97CDED1D}" srcId="{B02F5977-CD50-43F6-AD47-E8BAF26DFBDA}" destId="{F2855A4B-2027-42CA-B947-77325AB166C3}" srcOrd="2" destOrd="0" parTransId="{CE271430-3736-4DA5-931B-E791349DBDA9}" sibTransId="{D6EB625D-E429-4168-AC9F-916716E1AA69}"/>
    <dgm:cxn modelId="{01D72EEC-0B5B-4F09-9A32-30140B6A2825}" type="presParOf" srcId="{F8F31ED8-6753-49CB-86FF-CC6D4E6EDDF8}" destId="{447768C6-0AB4-49DC-9BF2-353004A3B4B1}" srcOrd="0" destOrd="0" presId="urn:microsoft.com/office/officeart/2005/8/layout/vList3"/>
    <dgm:cxn modelId="{1ACF44FE-E0C8-4065-85FA-60925D3702C9}" type="presParOf" srcId="{447768C6-0AB4-49DC-9BF2-353004A3B4B1}" destId="{42315A59-B502-4CF0-A9F0-292343387E69}" srcOrd="0" destOrd="0" presId="urn:microsoft.com/office/officeart/2005/8/layout/vList3"/>
    <dgm:cxn modelId="{C8F0CA04-4AE7-4D5E-B479-C773EB0FD9DE}" type="presParOf" srcId="{447768C6-0AB4-49DC-9BF2-353004A3B4B1}" destId="{8BD903C2-C6A8-4B06-8FDB-87A021E9861C}" srcOrd="1" destOrd="0" presId="urn:microsoft.com/office/officeart/2005/8/layout/vList3"/>
    <dgm:cxn modelId="{B82B667A-0002-49C8-BE7B-C8C8823DCD7C}" type="presParOf" srcId="{F8F31ED8-6753-49CB-86FF-CC6D4E6EDDF8}" destId="{D015734A-B9E7-4E36-99F1-CB7CF22F1F09}" srcOrd="1" destOrd="0" presId="urn:microsoft.com/office/officeart/2005/8/layout/vList3"/>
    <dgm:cxn modelId="{386591E9-78AA-48FB-A735-D295AD180DA8}" type="presParOf" srcId="{F8F31ED8-6753-49CB-86FF-CC6D4E6EDDF8}" destId="{9C50827E-5378-4E71-A58E-D2080007B7A1}" srcOrd="2" destOrd="0" presId="urn:microsoft.com/office/officeart/2005/8/layout/vList3"/>
    <dgm:cxn modelId="{AF57341A-253A-4C45-A1F0-DE3034ABCC70}" type="presParOf" srcId="{9C50827E-5378-4E71-A58E-D2080007B7A1}" destId="{3918CD87-E3E1-4A6C-81EF-FBA9F3DE9E50}" srcOrd="0" destOrd="0" presId="urn:microsoft.com/office/officeart/2005/8/layout/vList3"/>
    <dgm:cxn modelId="{1F968928-2260-4ACC-8D24-B33C748348CD}" type="presParOf" srcId="{9C50827E-5378-4E71-A58E-D2080007B7A1}" destId="{556C64FF-D30B-4CBC-B056-51163B678287}" srcOrd="1" destOrd="0" presId="urn:microsoft.com/office/officeart/2005/8/layout/vList3"/>
    <dgm:cxn modelId="{BDE58D48-C623-4266-B6B8-9B9B4174053B}" type="presParOf" srcId="{F8F31ED8-6753-49CB-86FF-CC6D4E6EDDF8}" destId="{393A0187-8347-46B5-A90B-C21F1B2B3A22}" srcOrd="3" destOrd="0" presId="urn:microsoft.com/office/officeart/2005/8/layout/vList3"/>
    <dgm:cxn modelId="{288387B7-047F-4A5F-BE15-9CD33B939E71}" type="presParOf" srcId="{F8F31ED8-6753-49CB-86FF-CC6D4E6EDDF8}" destId="{A923AA36-A607-4C7B-AF1B-B1FDDACA915C}" srcOrd="4" destOrd="0" presId="urn:microsoft.com/office/officeart/2005/8/layout/vList3"/>
    <dgm:cxn modelId="{7802EB63-4D0E-48FA-BD9D-11F90385F395}" type="presParOf" srcId="{A923AA36-A607-4C7B-AF1B-B1FDDACA915C}" destId="{E31AF9A7-153D-41E2-9F24-90F6F5328878}" srcOrd="0" destOrd="0" presId="urn:microsoft.com/office/officeart/2005/8/layout/vList3"/>
    <dgm:cxn modelId="{256DBDBB-81B7-4F6B-B03E-7691F5D570E1}" type="presParOf" srcId="{A923AA36-A607-4C7B-AF1B-B1FDDACA915C}" destId="{CBA84F7D-1207-44EA-B48B-F85A0C38FBFA}" srcOrd="1" destOrd="0" presId="urn:microsoft.com/office/officeart/2005/8/layout/vList3"/>
    <dgm:cxn modelId="{57F785F3-4922-43E4-925E-87AF7BC8B46C}" type="presParOf" srcId="{F8F31ED8-6753-49CB-86FF-CC6D4E6EDDF8}" destId="{02D6B040-3A87-4EFD-9322-8FAF2D2A1E58}" srcOrd="5" destOrd="0" presId="urn:microsoft.com/office/officeart/2005/8/layout/vList3"/>
    <dgm:cxn modelId="{F84829A6-BE57-459B-A91E-607E91446289}" type="presParOf" srcId="{F8F31ED8-6753-49CB-86FF-CC6D4E6EDDF8}" destId="{8385C01D-880A-4EDB-B6E7-89C8DE776C90}" srcOrd="6" destOrd="0" presId="urn:microsoft.com/office/officeart/2005/8/layout/vList3"/>
    <dgm:cxn modelId="{96241894-9B22-4860-926A-53904BA8823C}" type="presParOf" srcId="{8385C01D-880A-4EDB-B6E7-89C8DE776C90}" destId="{B41CBF6A-A90B-489D-BFC9-54BB75DC3D21}" srcOrd="0" destOrd="0" presId="urn:microsoft.com/office/officeart/2005/8/layout/vList3"/>
    <dgm:cxn modelId="{EBF2BF7B-94A3-4308-90B8-7100CBC86326}" type="presParOf" srcId="{8385C01D-880A-4EDB-B6E7-89C8DE776C90}" destId="{2EA35F37-1311-4F7D-8FD0-2AA41D2E048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44CAA97-C4F7-448D-B688-990FF7D10482}">
      <dgm:prSet phldrT="[Tekst]"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Edukacja</a:t>
          </a:r>
          <a:endParaRPr lang="pl-PL" sz="1300" dirty="0">
            <a:solidFill>
              <a:schemeClr val="bg1"/>
            </a:solidFill>
          </a:endParaRPr>
        </a:p>
      </dgm:t>
    </dgm:pt>
    <dgm:pt modelId="{969FF472-5D30-42F2-9519-DCB75BC70C50}" type="parTrans" cxnId="{E562DB34-144D-46E0-81EF-75DAF390BDB9}">
      <dgm:prSet/>
      <dgm:spPr/>
      <dgm:t>
        <a:bodyPr/>
        <a:lstStyle/>
        <a:p>
          <a:endParaRPr lang="pl-PL"/>
        </a:p>
      </dgm:t>
    </dgm:pt>
    <dgm:pt modelId="{4D6F5075-434B-4DF1-B196-06DC103C8DB3}" type="sibTrans" cxnId="{E562DB34-144D-46E0-81EF-75DAF390BDB9}">
      <dgm:prSet/>
      <dgm:spPr/>
      <dgm:t>
        <a:bodyPr/>
        <a:lstStyle/>
        <a:p>
          <a:endParaRPr lang="pl-PL"/>
        </a:p>
      </dgm:t>
    </dgm:pt>
    <dgm:pt modelId="{02A3CEBF-6F26-4BBE-9C9B-E21EFE053DB2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Regionalna polityka zdrowotna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932D99-8CAE-4C7D-A9C9-286EF00A84D7}" type="parTrans" cxnId="{6ECDB209-A889-49BC-AC33-E299A839D097}">
      <dgm:prSet/>
      <dgm:spPr/>
      <dgm:t>
        <a:bodyPr/>
        <a:lstStyle/>
        <a:p>
          <a:endParaRPr lang="pl-PL"/>
        </a:p>
      </dgm:t>
    </dgm:pt>
    <dgm:pt modelId="{9601161B-0BA0-4369-B105-D1B261073FE9}" type="sibTrans" cxnId="{6ECDB209-A889-49BC-AC33-E299A839D097}">
      <dgm:prSet/>
      <dgm:spPr/>
      <dgm:t>
        <a:bodyPr/>
        <a:lstStyle/>
        <a:p>
          <a:endParaRPr lang="pl-PL"/>
        </a:p>
      </dgm:t>
    </dgm:pt>
    <dgm:pt modelId="{541EE3B7-F085-4D7E-A276-A1CBCC513A46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Kultura i dziedzictwo kulturowe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D2E93D-7EC6-42FB-A19C-8C968253199F}" type="parTrans" cxnId="{F339808A-50E1-41C7-A1AB-6F0E47C9FDD3}">
      <dgm:prSet/>
      <dgm:spPr/>
      <dgm:t>
        <a:bodyPr/>
        <a:lstStyle/>
        <a:p>
          <a:endParaRPr lang="pl-PL"/>
        </a:p>
      </dgm:t>
    </dgm:pt>
    <dgm:pt modelId="{2CB3AA08-3AE3-4EB1-9A68-68B736A0EA54}" type="sibTrans" cxnId="{F339808A-50E1-41C7-A1AB-6F0E47C9FDD3}">
      <dgm:prSet/>
      <dgm:spPr/>
      <dgm:t>
        <a:bodyPr/>
        <a:lstStyle/>
        <a:p>
          <a:endParaRPr lang="pl-PL"/>
        </a:p>
      </dgm:t>
    </dgm:pt>
    <dgm:pt modelId="{5F97A6EA-3AC8-4C1F-B7E9-DBB0F5F023CC}">
      <dgm:prSet custT="1"/>
      <dgm:spPr>
        <a:solidFill>
          <a:schemeClr val="accent6"/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Rynek pracy i ekonomia społeczna</a:t>
          </a:r>
          <a:endParaRPr lang="pl-PL" sz="2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482C58-23E8-4CC5-A173-F08ECE7365A9}" type="parTrans" cxnId="{A8BC89E9-F8D6-40F1-9663-FD3A26A24A7D}">
      <dgm:prSet/>
      <dgm:spPr/>
      <dgm:t>
        <a:bodyPr/>
        <a:lstStyle/>
        <a:p>
          <a:endParaRPr lang="pl-PL"/>
        </a:p>
      </dgm:t>
    </dgm:pt>
    <dgm:pt modelId="{10F996F6-9A54-4B83-8570-209BFED97B19}" type="sibTrans" cxnId="{A8BC89E9-F8D6-40F1-9663-FD3A26A24A7D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447768C6-0AB4-49DC-9BF2-353004A3B4B1}" type="pres">
      <dgm:prSet presAssocID="{944CAA97-C4F7-448D-B688-990FF7D10482}" presName="composite" presStyleCnt="0"/>
      <dgm:spPr/>
    </dgm:pt>
    <dgm:pt modelId="{42315A59-B502-4CF0-A9F0-292343387E69}" type="pres">
      <dgm:prSet presAssocID="{944CAA97-C4F7-448D-B688-990FF7D10482}" presName="imgShp" presStyleLbl="fgImgPlace1" presStyleIdx="0" presStyleCnt="4" custScaleX="102454" custLinFactNeighborX="-4383" custLinFactNeighborY="1518"/>
      <dgm:spPr/>
    </dgm:pt>
    <dgm:pt modelId="{8BD903C2-C6A8-4B06-8FDB-87A021E9861C}" type="pres">
      <dgm:prSet presAssocID="{944CAA97-C4F7-448D-B688-990FF7D10482}" presName="txShp" presStyleLbl="node1" presStyleIdx="0" presStyleCnt="4" custScaleX="100772" custLinFactNeighborX="3189" custLinFactNeighborY="7404">
        <dgm:presLayoutVars>
          <dgm:bulletEnabled val="1"/>
        </dgm:presLayoutVars>
      </dgm:prSet>
      <dgm:spPr/>
    </dgm:pt>
    <dgm:pt modelId="{D015734A-B9E7-4E36-99F1-CB7CF22F1F09}" type="pres">
      <dgm:prSet presAssocID="{4D6F5075-434B-4DF1-B196-06DC103C8DB3}" presName="spacing" presStyleCnt="0"/>
      <dgm:spPr/>
    </dgm:pt>
    <dgm:pt modelId="{5C329160-138F-48B8-BBDE-8209CD32B84F}" type="pres">
      <dgm:prSet presAssocID="{02A3CEBF-6F26-4BBE-9C9B-E21EFE053DB2}" presName="composite" presStyleCnt="0"/>
      <dgm:spPr/>
    </dgm:pt>
    <dgm:pt modelId="{61E8E834-3EF6-4CFE-A646-B71EF2789F62}" type="pres">
      <dgm:prSet presAssocID="{02A3CEBF-6F26-4BBE-9C9B-E21EFE053DB2}" presName="imgShp" presStyleLbl="fgImgPlace1" presStyleIdx="1" presStyleCnt="4"/>
      <dgm:spPr/>
    </dgm:pt>
    <dgm:pt modelId="{411F849A-E216-4EA1-A6DA-CBA4881340F5}" type="pres">
      <dgm:prSet presAssocID="{02A3CEBF-6F26-4BBE-9C9B-E21EFE053DB2}" presName="txShp" presStyleLbl="node1" presStyleIdx="1" presStyleCnt="4" custScaleX="102333" custLinFactNeighborX="2213" custLinFactNeighborY="220">
        <dgm:presLayoutVars>
          <dgm:bulletEnabled val="1"/>
        </dgm:presLayoutVars>
      </dgm:prSet>
      <dgm:spPr/>
    </dgm:pt>
    <dgm:pt modelId="{9E305A58-F22C-45D8-A0C9-17A12F320182}" type="pres">
      <dgm:prSet presAssocID="{9601161B-0BA0-4369-B105-D1B261073FE9}" presName="spacing" presStyleCnt="0"/>
      <dgm:spPr/>
    </dgm:pt>
    <dgm:pt modelId="{DB757B9E-F86A-4589-856C-FB2364374C8B}" type="pres">
      <dgm:prSet presAssocID="{541EE3B7-F085-4D7E-A276-A1CBCC513A46}" presName="composite" presStyleCnt="0"/>
      <dgm:spPr/>
    </dgm:pt>
    <dgm:pt modelId="{6D153697-17A0-4E28-AF85-3640D03C8EF7}" type="pres">
      <dgm:prSet presAssocID="{541EE3B7-F085-4D7E-A276-A1CBCC513A46}" presName="imgShp" presStyleLbl="fgImgPlace1" presStyleIdx="2" presStyleCnt="4"/>
      <dgm:spPr/>
    </dgm:pt>
    <dgm:pt modelId="{7F822E25-6DF7-4344-9695-3FDF5DC63275}" type="pres">
      <dgm:prSet presAssocID="{541EE3B7-F085-4D7E-A276-A1CBCC513A46}" presName="txShp" presStyleLbl="node1" presStyleIdx="2" presStyleCnt="4" custScaleX="103738" custLinFactNeighborX="3091" custLinFactNeighborY="7435">
        <dgm:presLayoutVars>
          <dgm:bulletEnabled val="1"/>
        </dgm:presLayoutVars>
      </dgm:prSet>
      <dgm:spPr/>
    </dgm:pt>
    <dgm:pt modelId="{43229A78-5185-4EF6-9072-55EA32C6CAC8}" type="pres">
      <dgm:prSet presAssocID="{2CB3AA08-3AE3-4EB1-9A68-68B736A0EA54}" presName="spacing" presStyleCnt="0"/>
      <dgm:spPr/>
    </dgm:pt>
    <dgm:pt modelId="{768F740B-3DFE-4EAA-B415-227307942CC2}" type="pres">
      <dgm:prSet presAssocID="{5F97A6EA-3AC8-4C1F-B7E9-DBB0F5F023CC}" presName="composite" presStyleCnt="0"/>
      <dgm:spPr/>
    </dgm:pt>
    <dgm:pt modelId="{BBA445AB-3207-4A5C-81E7-CC00A6DFB258}" type="pres">
      <dgm:prSet presAssocID="{5F97A6EA-3AC8-4C1F-B7E9-DBB0F5F023CC}" presName="imgShp" presStyleLbl="fgImgPlace1" presStyleIdx="3" presStyleCnt="4" custLinFactNeighborX="1232" custLinFactNeighborY="-1270"/>
      <dgm:spPr/>
    </dgm:pt>
    <dgm:pt modelId="{DCEDC6F1-94E2-4D9A-B785-7E85C932A999}" type="pres">
      <dgm:prSet presAssocID="{5F97A6EA-3AC8-4C1F-B7E9-DBB0F5F023CC}" presName="txShp" presStyleLbl="node1" presStyleIdx="3" presStyleCnt="4" custScaleX="103482" custScaleY="98533" custLinFactNeighborX="2969" custLinFactNeighborY="5592">
        <dgm:presLayoutVars>
          <dgm:bulletEnabled val="1"/>
        </dgm:presLayoutVars>
      </dgm:prSet>
      <dgm:spPr/>
    </dgm:pt>
  </dgm:ptLst>
  <dgm:cxnLst>
    <dgm:cxn modelId="{6ECDB209-A889-49BC-AC33-E299A839D097}" srcId="{B02F5977-CD50-43F6-AD47-E8BAF26DFBDA}" destId="{02A3CEBF-6F26-4BBE-9C9B-E21EFE053DB2}" srcOrd="1" destOrd="0" parTransId="{87932D99-8CAE-4C7D-A9C9-286EF00A84D7}" sibTransId="{9601161B-0BA0-4369-B105-D1B261073FE9}"/>
    <dgm:cxn modelId="{E562DB34-144D-46E0-81EF-75DAF390BDB9}" srcId="{B02F5977-CD50-43F6-AD47-E8BAF26DFBDA}" destId="{944CAA97-C4F7-448D-B688-990FF7D10482}" srcOrd="0" destOrd="0" parTransId="{969FF472-5D30-42F2-9519-DCB75BC70C50}" sibTransId="{4D6F5075-434B-4DF1-B196-06DC103C8DB3}"/>
    <dgm:cxn modelId="{0C47623A-0D81-4620-9F21-1136A863DE3D}" type="presOf" srcId="{541EE3B7-F085-4D7E-A276-A1CBCC513A46}" destId="{7F822E25-6DF7-4344-9695-3FDF5DC63275}" srcOrd="0" destOrd="0" presId="urn:microsoft.com/office/officeart/2005/8/layout/vList3"/>
    <dgm:cxn modelId="{5CA6B580-739A-43CB-989F-F355BCE81947}" type="presOf" srcId="{944CAA97-C4F7-448D-B688-990FF7D10482}" destId="{8BD903C2-C6A8-4B06-8FDB-87A021E9861C}" srcOrd="0" destOrd="0" presId="urn:microsoft.com/office/officeart/2005/8/layout/vList3"/>
    <dgm:cxn modelId="{01281383-4243-4518-80A6-1604339D21BA}" type="presOf" srcId="{5F97A6EA-3AC8-4C1F-B7E9-DBB0F5F023CC}" destId="{DCEDC6F1-94E2-4D9A-B785-7E85C932A999}" srcOrd="0" destOrd="0" presId="urn:microsoft.com/office/officeart/2005/8/layout/vList3"/>
    <dgm:cxn modelId="{F339808A-50E1-41C7-A1AB-6F0E47C9FDD3}" srcId="{B02F5977-CD50-43F6-AD47-E8BAF26DFBDA}" destId="{541EE3B7-F085-4D7E-A276-A1CBCC513A46}" srcOrd="2" destOrd="0" parTransId="{96D2E93D-7EC6-42FB-A19C-8C968253199F}" sibTransId="{2CB3AA08-3AE3-4EB1-9A68-68B736A0EA54}"/>
    <dgm:cxn modelId="{CFD23A8E-B412-4B88-BEAF-8EBCD903E2ED}" type="presOf" srcId="{02A3CEBF-6F26-4BBE-9C9B-E21EFE053DB2}" destId="{411F849A-E216-4EA1-A6DA-CBA4881340F5}" srcOrd="0" destOrd="0" presId="urn:microsoft.com/office/officeart/2005/8/layout/vList3"/>
    <dgm:cxn modelId="{226CEA94-9324-43DB-85C0-1C879F5288A7}" type="presOf" srcId="{B02F5977-CD50-43F6-AD47-E8BAF26DFBDA}" destId="{F8F31ED8-6753-49CB-86FF-CC6D4E6EDDF8}" srcOrd="0" destOrd="0" presId="urn:microsoft.com/office/officeart/2005/8/layout/vList3"/>
    <dgm:cxn modelId="{A8BC89E9-F8D6-40F1-9663-FD3A26A24A7D}" srcId="{B02F5977-CD50-43F6-AD47-E8BAF26DFBDA}" destId="{5F97A6EA-3AC8-4C1F-B7E9-DBB0F5F023CC}" srcOrd="3" destOrd="0" parTransId="{A0482C58-23E8-4CC5-A173-F08ECE7365A9}" sibTransId="{10F996F6-9A54-4B83-8570-209BFED97B19}"/>
    <dgm:cxn modelId="{D114C886-DF97-4863-8F41-C4093A62EA3F}" type="presParOf" srcId="{F8F31ED8-6753-49CB-86FF-CC6D4E6EDDF8}" destId="{447768C6-0AB4-49DC-9BF2-353004A3B4B1}" srcOrd="0" destOrd="0" presId="urn:microsoft.com/office/officeart/2005/8/layout/vList3"/>
    <dgm:cxn modelId="{007723EB-BC63-4AF7-ADCA-0469401E9EAE}" type="presParOf" srcId="{447768C6-0AB4-49DC-9BF2-353004A3B4B1}" destId="{42315A59-B502-4CF0-A9F0-292343387E69}" srcOrd="0" destOrd="0" presId="urn:microsoft.com/office/officeart/2005/8/layout/vList3"/>
    <dgm:cxn modelId="{9A26D72D-E1F2-474B-AF12-34F788528573}" type="presParOf" srcId="{447768C6-0AB4-49DC-9BF2-353004A3B4B1}" destId="{8BD903C2-C6A8-4B06-8FDB-87A021E9861C}" srcOrd="1" destOrd="0" presId="urn:microsoft.com/office/officeart/2005/8/layout/vList3"/>
    <dgm:cxn modelId="{37F4F16B-D994-40E8-B10B-52486E5B197E}" type="presParOf" srcId="{F8F31ED8-6753-49CB-86FF-CC6D4E6EDDF8}" destId="{D015734A-B9E7-4E36-99F1-CB7CF22F1F09}" srcOrd="1" destOrd="0" presId="urn:microsoft.com/office/officeart/2005/8/layout/vList3"/>
    <dgm:cxn modelId="{E7C4E7F8-9912-45FE-B9B8-7356027999BC}" type="presParOf" srcId="{F8F31ED8-6753-49CB-86FF-CC6D4E6EDDF8}" destId="{5C329160-138F-48B8-BBDE-8209CD32B84F}" srcOrd="2" destOrd="0" presId="urn:microsoft.com/office/officeart/2005/8/layout/vList3"/>
    <dgm:cxn modelId="{EF8971B8-8A86-4BE8-8BDC-651622760CD8}" type="presParOf" srcId="{5C329160-138F-48B8-BBDE-8209CD32B84F}" destId="{61E8E834-3EF6-4CFE-A646-B71EF2789F62}" srcOrd="0" destOrd="0" presId="urn:microsoft.com/office/officeart/2005/8/layout/vList3"/>
    <dgm:cxn modelId="{ED69328C-FAA9-4ABC-B3DF-657125C7BA06}" type="presParOf" srcId="{5C329160-138F-48B8-BBDE-8209CD32B84F}" destId="{411F849A-E216-4EA1-A6DA-CBA4881340F5}" srcOrd="1" destOrd="0" presId="urn:microsoft.com/office/officeart/2005/8/layout/vList3"/>
    <dgm:cxn modelId="{5FA7A9E2-C6B4-42CC-BD69-07BF371441A0}" type="presParOf" srcId="{F8F31ED8-6753-49CB-86FF-CC6D4E6EDDF8}" destId="{9E305A58-F22C-45D8-A0C9-17A12F320182}" srcOrd="3" destOrd="0" presId="urn:microsoft.com/office/officeart/2005/8/layout/vList3"/>
    <dgm:cxn modelId="{BBF54801-E647-4DDD-9EAB-B68F4C2D5FA5}" type="presParOf" srcId="{F8F31ED8-6753-49CB-86FF-CC6D4E6EDDF8}" destId="{DB757B9E-F86A-4589-856C-FB2364374C8B}" srcOrd="4" destOrd="0" presId="urn:microsoft.com/office/officeart/2005/8/layout/vList3"/>
    <dgm:cxn modelId="{A32AAED4-D8B8-4AE5-A043-A0319A81D27A}" type="presParOf" srcId="{DB757B9E-F86A-4589-856C-FB2364374C8B}" destId="{6D153697-17A0-4E28-AF85-3640D03C8EF7}" srcOrd="0" destOrd="0" presId="urn:microsoft.com/office/officeart/2005/8/layout/vList3"/>
    <dgm:cxn modelId="{2DA8F1B1-B5FC-4FEB-8653-66937A6C5587}" type="presParOf" srcId="{DB757B9E-F86A-4589-856C-FB2364374C8B}" destId="{7F822E25-6DF7-4344-9695-3FDF5DC63275}" srcOrd="1" destOrd="0" presId="urn:microsoft.com/office/officeart/2005/8/layout/vList3"/>
    <dgm:cxn modelId="{FB0FBBFA-E3D3-4D4D-8208-7D9C5BD79C4E}" type="presParOf" srcId="{F8F31ED8-6753-49CB-86FF-CC6D4E6EDDF8}" destId="{43229A78-5185-4EF6-9072-55EA32C6CAC8}" srcOrd="5" destOrd="0" presId="urn:microsoft.com/office/officeart/2005/8/layout/vList3"/>
    <dgm:cxn modelId="{E797ECCD-9781-47DE-90C5-0EC54BD795AC}" type="presParOf" srcId="{F8F31ED8-6753-49CB-86FF-CC6D4E6EDDF8}" destId="{768F740B-3DFE-4EAA-B415-227307942CC2}" srcOrd="6" destOrd="0" presId="urn:microsoft.com/office/officeart/2005/8/layout/vList3"/>
    <dgm:cxn modelId="{0DC16D87-D8AC-4297-9FF2-B312D8131301}" type="presParOf" srcId="{768F740B-3DFE-4EAA-B415-227307942CC2}" destId="{BBA445AB-3207-4A5C-81E7-CC00A6DFB258}" srcOrd="0" destOrd="0" presId="urn:microsoft.com/office/officeart/2005/8/layout/vList3"/>
    <dgm:cxn modelId="{43394196-98FD-4495-8226-3A5EB75DB587}" type="presParOf" srcId="{768F740B-3DFE-4EAA-B415-227307942CC2}" destId="{DCEDC6F1-94E2-4D9A-B785-7E85C932A99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25A4D1C-AB08-4FFF-8944-606093ECE333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Społeczeństwo obywatelskie</a:t>
          </a:r>
          <a:b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 i kapitał społeczny</a:t>
          </a:r>
          <a:endParaRPr lang="pl-PL" sz="2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57B40B-9882-4FEE-B35A-9BD25242B222}" type="sibTrans" cxnId="{BEDC6877-17FC-4E7A-B88C-BE328E865271}">
      <dgm:prSet/>
      <dgm:spPr/>
      <dgm:t>
        <a:bodyPr/>
        <a:lstStyle/>
        <a:p>
          <a:endParaRPr lang="pl-PL"/>
        </a:p>
      </dgm:t>
    </dgm:pt>
    <dgm:pt modelId="{90A7E59B-2751-468A-8B3B-52E66422B9C0}" type="parTrans" cxnId="{BEDC6877-17FC-4E7A-B88C-BE328E865271}">
      <dgm:prSet/>
      <dgm:spPr/>
      <dgm:t>
        <a:bodyPr/>
        <a:lstStyle/>
        <a:p>
          <a:endParaRPr lang="pl-PL"/>
        </a:p>
      </dgm:t>
    </dgm:pt>
    <dgm:pt modelId="{77F39132-058B-48CC-BCE0-A2D6BA4E6366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Włączenie społeczne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8E8B10-D3DE-41CD-9CDF-BE096C481811}" type="sibTrans" cxnId="{E7AAD7F3-F560-404C-9A7D-E7B625F19550}">
      <dgm:prSet/>
      <dgm:spPr/>
      <dgm:t>
        <a:bodyPr/>
        <a:lstStyle/>
        <a:p>
          <a:endParaRPr lang="pl-PL"/>
        </a:p>
      </dgm:t>
    </dgm:pt>
    <dgm:pt modelId="{208CAD2C-87EE-477F-8121-4DF69B8B3C44}" type="parTrans" cxnId="{E7AAD7F3-F560-404C-9A7D-E7B625F19550}">
      <dgm:prSet/>
      <dgm:spPr/>
      <dgm:t>
        <a:bodyPr/>
        <a:lstStyle/>
        <a:p>
          <a:endParaRPr lang="pl-PL"/>
        </a:p>
      </dgm:t>
    </dgm:pt>
    <dgm:pt modelId="{13AF6459-FA0E-40F3-975D-D63ABD70ADB1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Aktywny styl życia i sport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57DE1C-CC22-4D7D-A0FB-9F0994B408A5}" type="sibTrans" cxnId="{3C597758-09A4-4ED8-8959-CDD8507EA949}">
      <dgm:prSet/>
      <dgm:spPr/>
      <dgm:t>
        <a:bodyPr/>
        <a:lstStyle/>
        <a:p>
          <a:endParaRPr lang="pl-PL"/>
        </a:p>
      </dgm:t>
    </dgm:pt>
    <dgm:pt modelId="{592F6934-CCB7-4B80-81BB-89647B3F1A35}" type="parTrans" cxnId="{3C597758-09A4-4ED8-8959-CDD8507EA949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098B0C89-748D-45A3-A0C2-E09E07BC877E}" type="pres">
      <dgm:prSet presAssocID="{925A4D1C-AB08-4FFF-8944-606093ECE333}" presName="composite" presStyleCnt="0"/>
      <dgm:spPr/>
    </dgm:pt>
    <dgm:pt modelId="{78781084-CEAA-4E61-A130-AC5E5286DBB7}" type="pres">
      <dgm:prSet presAssocID="{925A4D1C-AB08-4FFF-8944-606093ECE333}" presName="imgShp" presStyleLbl="fgImgPlace1" presStyleIdx="0" presStyleCnt="3"/>
      <dgm:spPr/>
    </dgm:pt>
    <dgm:pt modelId="{F4270F3E-3713-4AC5-9442-2EC3379DA079}" type="pres">
      <dgm:prSet presAssocID="{925A4D1C-AB08-4FFF-8944-606093ECE333}" presName="txShp" presStyleLbl="node1" presStyleIdx="0" presStyleCnt="3">
        <dgm:presLayoutVars>
          <dgm:bulletEnabled val="1"/>
        </dgm:presLayoutVars>
      </dgm:prSet>
      <dgm:spPr/>
    </dgm:pt>
    <dgm:pt modelId="{91091E68-FF5E-4E60-A24F-B03AEDC0591A}" type="pres">
      <dgm:prSet presAssocID="{FD57B40B-9882-4FEE-B35A-9BD25242B222}" presName="spacing" presStyleCnt="0"/>
      <dgm:spPr/>
    </dgm:pt>
    <dgm:pt modelId="{711CC043-19D6-43A8-A493-98B3EB1DF554}" type="pres">
      <dgm:prSet presAssocID="{77F39132-058B-48CC-BCE0-A2D6BA4E6366}" presName="composite" presStyleCnt="0"/>
      <dgm:spPr/>
    </dgm:pt>
    <dgm:pt modelId="{E65AE409-6C23-4CBF-A23B-67EC36037CD0}" type="pres">
      <dgm:prSet presAssocID="{77F39132-058B-48CC-BCE0-A2D6BA4E6366}" presName="imgShp" presStyleLbl="fgImgPlace1" presStyleIdx="1" presStyleCnt="3"/>
      <dgm:spPr/>
    </dgm:pt>
    <dgm:pt modelId="{A5150D1E-0BB8-4D81-826B-AACD2641E25E}" type="pres">
      <dgm:prSet presAssocID="{77F39132-058B-48CC-BCE0-A2D6BA4E6366}" presName="txShp" presStyleLbl="node1" presStyleIdx="1" presStyleCnt="3">
        <dgm:presLayoutVars>
          <dgm:bulletEnabled val="1"/>
        </dgm:presLayoutVars>
      </dgm:prSet>
      <dgm:spPr/>
    </dgm:pt>
    <dgm:pt modelId="{17E31854-6269-4B84-B32A-96585844FD8C}" type="pres">
      <dgm:prSet presAssocID="{E28E8B10-D3DE-41CD-9CDF-BE096C481811}" presName="spacing" presStyleCnt="0"/>
      <dgm:spPr/>
    </dgm:pt>
    <dgm:pt modelId="{82AEE1C6-3079-4D3A-A72B-6B582178C2FB}" type="pres">
      <dgm:prSet presAssocID="{13AF6459-FA0E-40F3-975D-D63ABD70ADB1}" presName="composite" presStyleCnt="0"/>
      <dgm:spPr/>
    </dgm:pt>
    <dgm:pt modelId="{8CBBE456-2D5C-4DBF-8ABB-42FCEE71FA04}" type="pres">
      <dgm:prSet presAssocID="{13AF6459-FA0E-40F3-975D-D63ABD70ADB1}" presName="imgShp" presStyleLbl="fgImgPlace1" presStyleIdx="2" presStyleCnt="3"/>
      <dgm:spPr/>
    </dgm:pt>
    <dgm:pt modelId="{CAFC821A-EC36-473C-BD2B-10559B32DE24}" type="pres">
      <dgm:prSet presAssocID="{13AF6459-FA0E-40F3-975D-D63ABD70ADB1}" presName="txShp" presStyleLbl="node1" presStyleIdx="2" presStyleCnt="3">
        <dgm:presLayoutVars>
          <dgm:bulletEnabled val="1"/>
        </dgm:presLayoutVars>
      </dgm:prSet>
      <dgm:spPr/>
    </dgm:pt>
  </dgm:ptLst>
  <dgm:cxnLst>
    <dgm:cxn modelId="{DE75D00F-5684-4C26-87C6-7CF857F5B5A7}" type="presOf" srcId="{77F39132-058B-48CC-BCE0-A2D6BA4E6366}" destId="{A5150D1E-0BB8-4D81-826B-AACD2641E25E}" srcOrd="0" destOrd="0" presId="urn:microsoft.com/office/officeart/2005/8/layout/vList3"/>
    <dgm:cxn modelId="{BEDC6877-17FC-4E7A-B88C-BE328E865271}" srcId="{B02F5977-CD50-43F6-AD47-E8BAF26DFBDA}" destId="{925A4D1C-AB08-4FFF-8944-606093ECE333}" srcOrd="0" destOrd="0" parTransId="{90A7E59B-2751-468A-8B3B-52E66422B9C0}" sibTransId="{FD57B40B-9882-4FEE-B35A-9BD25242B222}"/>
    <dgm:cxn modelId="{3C597758-09A4-4ED8-8959-CDD8507EA949}" srcId="{B02F5977-CD50-43F6-AD47-E8BAF26DFBDA}" destId="{13AF6459-FA0E-40F3-975D-D63ABD70ADB1}" srcOrd="2" destOrd="0" parTransId="{592F6934-CCB7-4B80-81BB-89647B3F1A35}" sibTransId="{0157DE1C-CC22-4D7D-A0FB-9F0994B408A5}"/>
    <dgm:cxn modelId="{F6DE8888-A81E-4E9E-83B1-D3F31D351896}" type="presOf" srcId="{925A4D1C-AB08-4FFF-8944-606093ECE333}" destId="{F4270F3E-3713-4AC5-9442-2EC3379DA079}" srcOrd="0" destOrd="0" presId="urn:microsoft.com/office/officeart/2005/8/layout/vList3"/>
    <dgm:cxn modelId="{35AD7CC2-6D52-470F-9FF6-B7C3D479C7FD}" type="presOf" srcId="{13AF6459-FA0E-40F3-975D-D63ABD70ADB1}" destId="{CAFC821A-EC36-473C-BD2B-10559B32DE24}" srcOrd="0" destOrd="0" presId="urn:microsoft.com/office/officeart/2005/8/layout/vList3"/>
    <dgm:cxn modelId="{42774CD2-77E8-42B6-9184-69540F598A07}" type="presOf" srcId="{B02F5977-CD50-43F6-AD47-E8BAF26DFBDA}" destId="{F8F31ED8-6753-49CB-86FF-CC6D4E6EDDF8}" srcOrd="0" destOrd="0" presId="urn:microsoft.com/office/officeart/2005/8/layout/vList3"/>
    <dgm:cxn modelId="{E7AAD7F3-F560-404C-9A7D-E7B625F19550}" srcId="{B02F5977-CD50-43F6-AD47-E8BAF26DFBDA}" destId="{77F39132-058B-48CC-BCE0-A2D6BA4E6366}" srcOrd="1" destOrd="0" parTransId="{208CAD2C-87EE-477F-8121-4DF69B8B3C44}" sibTransId="{E28E8B10-D3DE-41CD-9CDF-BE096C481811}"/>
    <dgm:cxn modelId="{CFBB684B-10BF-4970-B463-ABBE6D701DA3}" type="presParOf" srcId="{F8F31ED8-6753-49CB-86FF-CC6D4E6EDDF8}" destId="{098B0C89-748D-45A3-A0C2-E09E07BC877E}" srcOrd="0" destOrd="0" presId="urn:microsoft.com/office/officeart/2005/8/layout/vList3"/>
    <dgm:cxn modelId="{A768E8C7-04CD-4703-A28F-7F4CEC8B61C7}" type="presParOf" srcId="{098B0C89-748D-45A3-A0C2-E09E07BC877E}" destId="{78781084-CEAA-4E61-A130-AC5E5286DBB7}" srcOrd="0" destOrd="0" presId="urn:microsoft.com/office/officeart/2005/8/layout/vList3"/>
    <dgm:cxn modelId="{C0CFD0BB-41CE-4D33-8A9C-8C07ECDE19D6}" type="presParOf" srcId="{098B0C89-748D-45A3-A0C2-E09E07BC877E}" destId="{F4270F3E-3713-4AC5-9442-2EC3379DA079}" srcOrd="1" destOrd="0" presId="urn:microsoft.com/office/officeart/2005/8/layout/vList3"/>
    <dgm:cxn modelId="{9E509711-3488-4C2C-83E9-E6007774AB71}" type="presParOf" srcId="{F8F31ED8-6753-49CB-86FF-CC6D4E6EDDF8}" destId="{91091E68-FF5E-4E60-A24F-B03AEDC0591A}" srcOrd="1" destOrd="0" presId="urn:microsoft.com/office/officeart/2005/8/layout/vList3"/>
    <dgm:cxn modelId="{6A6AD592-3666-443C-91ED-C4044710833E}" type="presParOf" srcId="{F8F31ED8-6753-49CB-86FF-CC6D4E6EDDF8}" destId="{711CC043-19D6-43A8-A493-98B3EB1DF554}" srcOrd="2" destOrd="0" presId="urn:microsoft.com/office/officeart/2005/8/layout/vList3"/>
    <dgm:cxn modelId="{207DF4E7-C46D-4DAB-845F-281161444EB6}" type="presParOf" srcId="{711CC043-19D6-43A8-A493-98B3EB1DF554}" destId="{E65AE409-6C23-4CBF-A23B-67EC36037CD0}" srcOrd="0" destOrd="0" presId="urn:microsoft.com/office/officeart/2005/8/layout/vList3"/>
    <dgm:cxn modelId="{33969540-CC5F-49B1-83FC-2684DAF21731}" type="presParOf" srcId="{711CC043-19D6-43A8-A493-98B3EB1DF554}" destId="{A5150D1E-0BB8-4D81-826B-AACD2641E25E}" srcOrd="1" destOrd="0" presId="urn:microsoft.com/office/officeart/2005/8/layout/vList3"/>
    <dgm:cxn modelId="{9BD38D35-C5A5-424E-B474-583CF2FFE53E}" type="presParOf" srcId="{F8F31ED8-6753-49CB-86FF-CC6D4E6EDDF8}" destId="{17E31854-6269-4B84-B32A-96585844FD8C}" srcOrd="3" destOrd="0" presId="urn:microsoft.com/office/officeart/2005/8/layout/vList3"/>
    <dgm:cxn modelId="{7D1B97E9-1A05-45E2-A04B-FBC558BF7645}" type="presParOf" srcId="{F8F31ED8-6753-49CB-86FF-CC6D4E6EDDF8}" destId="{82AEE1C6-3079-4D3A-A72B-6B582178C2FB}" srcOrd="4" destOrd="0" presId="urn:microsoft.com/office/officeart/2005/8/layout/vList3"/>
    <dgm:cxn modelId="{14D7877A-979A-4A50-A018-5F10563032BC}" type="presParOf" srcId="{82AEE1C6-3079-4D3A-A72B-6B582178C2FB}" destId="{8CBBE456-2D5C-4DBF-8ABB-42FCEE71FA04}" srcOrd="0" destOrd="0" presId="urn:microsoft.com/office/officeart/2005/8/layout/vList3"/>
    <dgm:cxn modelId="{D50E61D2-21AD-4A9D-B9A1-52DB683B8834}" type="presParOf" srcId="{82AEE1C6-3079-4D3A-A72B-6B582178C2FB}" destId="{CAFC821A-EC36-473C-BD2B-10559B32DE2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25A4D1C-AB08-4FFF-8944-606093ECE333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Bezpieczeństwo energetyczne i OZE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57B40B-9882-4FEE-B35A-9BD25242B222}" type="sibTrans" cxnId="{BEDC6877-17FC-4E7A-B88C-BE328E865271}">
      <dgm:prSet/>
      <dgm:spPr/>
      <dgm:t>
        <a:bodyPr/>
        <a:lstStyle/>
        <a:p>
          <a:endParaRPr lang="pl-PL" sz="1800"/>
        </a:p>
      </dgm:t>
    </dgm:pt>
    <dgm:pt modelId="{90A7E59B-2751-468A-8B3B-52E66422B9C0}" type="parTrans" cxnId="{BEDC6877-17FC-4E7A-B88C-BE328E865271}">
      <dgm:prSet/>
      <dgm:spPr/>
      <dgm:t>
        <a:bodyPr/>
        <a:lstStyle/>
        <a:p>
          <a:endParaRPr lang="pl-PL" sz="1800"/>
        </a:p>
      </dgm:t>
    </dgm:pt>
    <dgm:pt modelId="{2507152D-CD46-468E-83BD-B6B8B7366D83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Rozwój infrastruktury transportowej oraz integracji międzygałęziowej transportu 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9E6486-BFFC-4B01-A394-7AE6338E04C6}" type="parTrans" cxnId="{A33A9AD5-3309-45B5-A20A-96923B314FB7}">
      <dgm:prSet/>
      <dgm:spPr/>
      <dgm:t>
        <a:bodyPr/>
        <a:lstStyle/>
        <a:p>
          <a:endParaRPr lang="pl-PL" sz="1800"/>
        </a:p>
      </dgm:t>
    </dgm:pt>
    <dgm:pt modelId="{4635C259-9B01-4687-9495-67E7044B8A25}" type="sibTrans" cxnId="{A33A9AD5-3309-45B5-A20A-96923B314FB7}">
      <dgm:prSet/>
      <dgm:spPr/>
      <dgm:t>
        <a:bodyPr/>
        <a:lstStyle/>
        <a:p>
          <a:endParaRPr lang="pl-PL" sz="1800"/>
        </a:p>
      </dgm:t>
    </dgm:pt>
    <dgm:pt modelId="{D00491FC-F5E9-4814-B5D6-ECBECFDE2239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5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Poprawa dostępności komunikacyjnej wewnątrz regionu oraz rozwój transportu publicznego </a:t>
          </a:r>
          <a:endParaRPr lang="pl-PL" sz="15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BEA0B7-3707-433C-8EE9-E271EAF2CAF5}" type="parTrans" cxnId="{CEEFE7CF-F512-40D7-962A-5776C1BEA7EC}">
      <dgm:prSet/>
      <dgm:spPr/>
      <dgm:t>
        <a:bodyPr/>
        <a:lstStyle/>
        <a:p>
          <a:endParaRPr lang="pl-PL"/>
        </a:p>
      </dgm:t>
    </dgm:pt>
    <dgm:pt modelId="{2154C64D-B923-4089-9B70-379A4EAF3190}" type="sibTrans" cxnId="{CEEFE7CF-F512-40D7-962A-5776C1BEA7EC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098B0C89-748D-45A3-A0C2-E09E07BC877E}" type="pres">
      <dgm:prSet presAssocID="{925A4D1C-AB08-4FFF-8944-606093ECE333}" presName="composite" presStyleCnt="0"/>
      <dgm:spPr/>
    </dgm:pt>
    <dgm:pt modelId="{78781084-CEAA-4E61-A130-AC5E5286DBB7}" type="pres">
      <dgm:prSet presAssocID="{925A4D1C-AB08-4FFF-8944-606093ECE333}" presName="imgShp" presStyleLbl="fgImgPlace1" presStyleIdx="0" presStyleCnt="3" custScaleX="108223" custScaleY="103379"/>
      <dgm:spPr/>
    </dgm:pt>
    <dgm:pt modelId="{F4270F3E-3713-4AC5-9442-2EC3379DA079}" type="pres">
      <dgm:prSet presAssocID="{925A4D1C-AB08-4FFF-8944-606093ECE333}" presName="txShp" presStyleLbl="node1" presStyleIdx="0" presStyleCnt="3" custScaleX="102967" custScaleY="119486">
        <dgm:presLayoutVars>
          <dgm:bulletEnabled val="1"/>
        </dgm:presLayoutVars>
      </dgm:prSet>
      <dgm:spPr/>
    </dgm:pt>
    <dgm:pt modelId="{91091E68-FF5E-4E60-A24F-B03AEDC0591A}" type="pres">
      <dgm:prSet presAssocID="{FD57B40B-9882-4FEE-B35A-9BD25242B222}" presName="spacing" presStyleCnt="0"/>
      <dgm:spPr/>
    </dgm:pt>
    <dgm:pt modelId="{D0A26E3B-36CD-4A6A-B02D-5FF60CD2CC39}" type="pres">
      <dgm:prSet presAssocID="{2507152D-CD46-468E-83BD-B6B8B7366D83}" presName="composite" presStyleCnt="0"/>
      <dgm:spPr/>
    </dgm:pt>
    <dgm:pt modelId="{8A521405-9796-49C4-B51D-72FC9ACDDEA4}" type="pres">
      <dgm:prSet presAssocID="{2507152D-CD46-468E-83BD-B6B8B7366D83}" presName="imgShp" presStyleLbl="fgImgPlace1" presStyleIdx="1" presStyleCnt="3" custScaleX="111834" custScaleY="111834" custLinFactNeighborX="2306" custLinFactNeighborY="-10966"/>
      <dgm:spPr/>
    </dgm:pt>
    <dgm:pt modelId="{B1AEFF62-4D63-4AE6-9547-116FA28C4705}" type="pres">
      <dgm:prSet presAssocID="{2507152D-CD46-468E-83BD-B6B8B7366D83}" presName="txShp" presStyleLbl="node1" presStyleIdx="1" presStyleCnt="3" custScaleX="102967" custScaleY="128143" custLinFactNeighborX="656" custLinFactNeighborY="-9755">
        <dgm:presLayoutVars>
          <dgm:bulletEnabled val="1"/>
        </dgm:presLayoutVars>
      </dgm:prSet>
      <dgm:spPr/>
    </dgm:pt>
    <dgm:pt modelId="{BC3A8C81-97B0-463A-B53B-57BF341E7052}" type="pres">
      <dgm:prSet presAssocID="{4635C259-9B01-4687-9495-67E7044B8A25}" presName="spacing" presStyleCnt="0"/>
      <dgm:spPr/>
    </dgm:pt>
    <dgm:pt modelId="{18B9BB69-D19A-471F-A093-F079C5BA095F}" type="pres">
      <dgm:prSet presAssocID="{D00491FC-F5E9-4814-B5D6-ECBECFDE2239}" presName="composite" presStyleCnt="0"/>
      <dgm:spPr/>
    </dgm:pt>
    <dgm:pt modelId="{0F510D8C-FD18-40A2-A014-215C1034D8D7}" type="pres">
      <dgm:prSet presAssocID="{D00491FC-F5E9-4814-B5D6-ECBECFDE2239}" presName="imgShp" presStyleLbl="fgImgPlace1" presStyleIdx="2" presStyleCnt="3" custScaleX="111537" custScaleY="111537" custLinFactNeighborX="5381" custLinFactNeighborY="-8198"/>
      <dgm:spPr/>
    </dgm:pt>
    <dgm:pt modelId="{FF1C2DD7-B931-4A6D-8212-2FDCFDC8AFE1}" type="pres">
      <dgm:prSet presAssocID="{D00491FC-F5E9-4814-B5D6-ECBECFDE2239}" presName="txShp" presStyleLbl="node1" presStyleIdx="2" presStyleCnt="3" custScaleX="102967" custScaleY="188800" custLinFactNeighborX="602" custLinFactNeighborY="-16455">
        <dgm:presLayoutVars>
          <dgm:bulletEnabled val="1"/>
        </dgm:presLayoutVars>
      </dgm:prSet>
      <dgm:spPr/>
    </dgm:pt>
  </dgm:ptLst>
  <dgm:cxnLst>
    <dgm:cxn modelId="{BEDC6877-17FC-4E7A-B88C-BE328E865271}" srcId="{B02F5977-CD50-43F6-AD47-E8BAF26DFBDA}" destId="{925A4D1C-AB08-4FFF-8944-606093ECE333}" srcOrd="0" destOrd="0" parTransId="{90A7E59B-2751-468A-8B3B-52E66422B9C0}" sibTransId="{FD57B40B-9882-4FEE-B35A-9BD25242B222}"/>
    <dgm:cxn modelId="{37CC2178-678D-4EEF-B4EB-B70BC94126B4}" type="presOf" srcId="{2507152D-CD46-468E-83BD-B6B8B7366D83}" destId="{B1AEFF62-4D63-4AE6-9547-116FA28C4705}" srcOrd="0" destOrd="0" presId="urn:microsoft.com/office/officeart/2005/8/layout/vList3"/>
    <dgm:cxn modelId="{41E68B9B-BB90-4931-B7A9-A06B9E306E75}" type="presOf" srcId="{B02F5977-CD50-43F6-AD47-E8BAF26DFBDA}" destId="{F8F31ED8-6753-49CB-86FF-CC6D4E6EDDF8}" srcOrd="0" destOrd="0" presId="urn:microsoft.com/office/officeart/2005/8/layout/vList3"/>
    <dgm:cxn modelId="{CEEFE7CF-F512-40D7-962A-5776C1BEA7EC}" srcId="{B02F5977-CD50-43F6-AD47-E8BAF26DFBDA}" destId="{D00491FC-F5E9-4814-B5D6-ECBECFDE2239}" srcOrd="2" destOrd="0" parTransId="{78BEA0B7-3707-433C-8EE9-E271EAF2CAF5}" sibTransId="{2154C64D-B923-4089-9B70-379A4EAF3190}"/>
    <dgm:cxn modelId="{A33A9AD5-3309-45B5-A20A-96923B314FB7}" srcId="{B02F5977-CD50-43F6-AD47-E8BAF26DFBDA}" destId="{2507152D-CD46-468E-83BD-B6B8B7366D83}" srcOrd="1" destOrd="0" parTransId="{739E6486-BFFC-4B01-A394-7AE6338E04C6}" sibTransId="{4635C259-9B01-4687-9495-67E7044B8A25}"/>
    <dgm:cxn modelId="{2D5FEBDB-0744-49FB-9901-D569141BD6B0}" type="presOf" srcId="{925A4D1C-AB08-4FFF-8944-606093ECE333}" destId="{F4270F3E-3713-4AC5-9442-2EC3379DA079}" srcOrd="0" destOrd="0" presId="urn:microsoft.com/office/officeart/2005/8/layout/vList3"/>
    <dgm:cxn modelId="{91CF43F9-B7FC-4D44-9286-D9445D9956EB}" type="presOf" srcId="{D00491FC-F5E9-4814-B5D6-ECBECFDE2239}" destId="{FF1C2DD7-B931-4A6D-8212-2FDCFDC8AFE1}" srcOrd="0" destOrd="0" presId="urn:microsoft.com/office/officeart/2005/8/layout/vList3"/>
    <dgm:cxn modelId="{D469756D-22AB-4257-9582-5D88749C99A2}" type="presParOf" srcId="{F8F31ED8-6753-49CB-86FF-CC6D4E6EDDF8}" destId="{098B0C89-748D-45A3-A0C2-E09E07BC877E}" srcOrd="0" destOrd="0" presId="urn:microsoft.com/office/officeart/2005/8/layout/vList3"/>
    <dgm:cxn modelId="{F16E70C6-6201-4362-892B-94E80E4B0967}" type="presParOf" srcId="{098B0C89-748D-45A3-A0C2-E09E07BC877E}" destId="{78781084-CEAA-4E61-A130-AC5E5286DBB7}" srcOrd="0" destOrd="0" presId="urn:microsoft.com/office/officeart/2005/8/layout/vList3"/>
    <dgm:cxn modelId="{1821CDF3-8F03-44CC-9C7B-2239579FA50E}" type="presParOf" srcId="{098B0C89-748D-45A3-A0C2-E09E07BC877E}" destId="{F4270F3E-3713-4AC5-9442-2EC3379DA079}" srcOrd="1" destOrd="0" presId="urn:microsoft.com/office/officeart/2005/8/layout/vList3"/>
    <dgm:cxn modelId="{3168828D-1DB1-4C3B-9B01-5BDACAE109AE}" type="presParOf" srcId="{F8F31ED8-6753-49CB-86FF-CC6D4E6EDDF8}" destId="{91091E68-FF5E-4E60-A24F-B03AEDC0591A}" srcOrd="1" destOrd="0" presId="urn:microsoft.com/office/officeart/2005/8/layout/vList3"/>
    <dgm:cxn modelId="{08EBFCF7-1C58-43AE-AE21-D352AF433A4C}" type="presParOf" srcId="{F8F31ED8-6753-49CB-86FF-CC6D4E6EDDF8}" destId="{D0A26E3B-36CD-4A6A-B02D-5FF60CD2CC39}" srcOrd="2" destOrd="0" presId="urn:microsoft.com/office/officeart/2005/8/layout/vList3"/>
    <dgm:cxn modelId="{2F5F897E-BF6E-4CD6-8731-D57E5943D06D}" type="presParOf" srcId="{D0A26E3B-36CD-4A6A-B02D-5FF60CD2CC39}" destId="{8A521405-9796-49C4-B51D-72FC9ACDDEA4}" srcOrd="0" destOrd="0" presId="urn:microsoft.com/office/officeart/2005/8/layout/vList3"/>
    <dgm:cxn modelId="{AC353890-97F9-4C18-AB9E-7CC718BAB2F3}" type="presParOf" srcId="{D0A26E3B-36CD-4A6A-B02D-5FF60CD2CC39}" destId="{B1AEFF62-4D63-4AE6-9547-116FA28C4705}" srcOrd="1" destOrd="0" presId="urn:microsoft.com/office/officeart/2005/8/layout/vList3"/>
    <dgm:cxn modelId="{A9F3A464-74F2-4AEA-BBC8-70532BD86AA7}" type="presParOf" srcId="{F8F31ED8-6753-49CB-86FF-CC6D4E6EDDF8}" destId="{BC3A8C81-97B0-463A-B53B-57BF341E7052}" srcOrd="3" destOrd="0" presId="urn:microsoft.com/office/officeart/2005/8/layout/vList3"/>
    <dgm:cxn modelId="{3732C1AA-8D35-4D35-B1C4-F2B3636944D9}" type="presParOf" srcId="{F8F31ED8-6753-49CB-86FF-CC6D4E6EDDF8}" destId="{18B9BB69-D19A-471F-A093-F079C5BA095F}" srcOrd="4" destOrd="0" presId="urn:microsoft.com/office/officeart/2005/8/layout/vList3"/>
    <dgm:cxn modelId="{BC12C806-1A82-423B-8AB4-0D421D219DC4}" type="presParOf" srcId="{18B9BB69-D19A-471F-A093-F079C5BA095F}" destId="{0F510D8C-FD18-40A2-A014-215C1034D8D7}" srcOrd="0" destOrd="0" presId="urn:microsoft.com/office/officeart/2005/8/layout/vList3"/>
    <dgm:cxn modelId="{C40E1894-829C-4B4C-B74C-CB309BD66B7D}" type="presParOf" srcId="{18B9BB69-D19A-471F-A093-F079C5BA095F}" destId="{FF1C2DD7-B931-4A6D-8212-2FDCFDC8AFE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F1353AE-F01C-4770-8C0F-77E5950E6A30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Rozwój infrastruktury służącej prowadzeniu działalności gospodarczej i turystyki 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BF41EF-0DDC-45F8-AA62-8C645C3BB3E2}" type="parTrans" cxnId="{A35686F1-1D34-412D-8B0A-DEE50BFC5F9C}">
      <dgm:prSet/>
      <dgm:spPr/>
      <dgm:t>
        <a:bodyPr/>
        <a:lstStyle/>
        <a:p>
          <a:endParaRPr lang="pl-PL"/>
        </a:p>
      </dgm:t>
    </dgm:pt>
    <dgm:pt modelId="{0E5AC9DA-8DE1-4E1B-B6D4-1DB477B91A68}" type="sibTrans" cxnId="{A35686F1-1D34-412D-8B0A-DEE50BFC5F9C}">
      <dgm:prSet/>
      <dgm:spPr/>
      <dgm:t>
        <a:bodyPr/>
        <a:lstStyle/>
        <a:p>
          <a:endParaRPr lang="pl-PL"/>
        </a:p>
      </dgm:t>
    </dgm:pt>
    <dgm:pt modelId="{BAFDFBCD-9473-40AB-8710-B8349473FE2A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Przeciwdziałanie i minimalizowanie skutków zagrożeń wywołanych czynnikami naturalnymi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A2F7F4-41A1-4DBF-B9A9-503883EB52CD}" type="parTrans" cxnId="{9C38137A-52FB-446A-82DD-1F32F9C48F35}">
      <dgm:prSet/>
      <dgm:spPr/>
      <dgm:t>
        <a:bodyPr/>
        <a:lstStyle/>
        <a:p>
          <a:endParaRPr lang="pl-PL"/>
        </a:p>
      </dgm:t>
    </dgm:pt>
    <dgm:pt modelId="{0B291CF5-2C53-4295-9465-B525DDA0C7EF}" type="sibTrans" cxnId="{9C38137A-52FB-446A-82DD-1F32F9C48F35}">
      <dgm:prSet/>
      <dgm:spPr/>
      <dgm:t>
        <a:bodyPr/>
        <a:lstStyle/>
        <a:p>
          <a:endParaRPr lang="pl-PL"/>
        </a:p>
      </dgm:t>
    </dgm:pt>
    <dgm:pt modelId="{39BBD1CF-24FB-4B79-A426-D1C5A44E1A9C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Zapobieganie i minimalizowanie skutków zagrożeń antropogenicznych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207CEE-0A15-4053-A9C3-132A2BEE9C30}" type="parTrans" cxnId="{0AFA8D67-CA0B-47F6-B5B6-581623F663CB}">
      <dgm:prSet/>
      <dgm:spPr/>
      <dgm:t>
        <a:bodyPr/>
        <a:lstStyle/>
        <a:p>
          <a:endParaRPr lang="pl-PL"/>
        </a:p>
      </dgm:t>
    </dgm:pt>
    <dgm:pt modelId="{C27BD794-2F20-425C-AD6B-934CDCA953C1}" type="sibTrans" cxnId="{0AFA8D67-CA0B-47F6-B5B6-581623F663CB}">
      <dgm:prSet/>
      <dgm:spPr/>
      <dgm:t>
        <a:bodyPr/>
        <a:lstStyle/>
        <a:p>
          <a:endParaRPr lang="pl-PL"/>
        </a:p>
      </dgm:t>
    </dgm:pt>
    <dgm:pt modelId="{36A3CCB6-9248-48F6-AD07-D81E456A0F9B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Zarządzanie zasobami dziedzictwa przyrodniczego, w tym ochrona i poprawianie stanu różnorodności biologicznej i krajobrazu</a:t>
          </a:r>
          <a:endParaRPr lang="pl-PL" sz="1600" dirty="0">
            <a:solidFill>
              <a:schemeClr val="bg1"/>
            </a:solidFill>
          </a:endParaRPr>
        </a:p>
      </dgm:t>
    </dgm:pt>
    <dgm:pt modelId="{90552E42-E446-4C2D-831F-8A696ABF01F5}" type="parTrans" cxnId="{900112F4-BB81-4504-B4A6-C1493760349B}">
      <dgm:prSet/>
      <dgm:spPr/>
      <dgm:t>
        <a:bodyPr/>
        <a:lstStyle/>
        <a:p>
          <a:endParaRPr lang="pl-PL"/>
        </a:p>
      </dgm:t>
    </dgm:pt>
    <dgm:pt modelId="{224AD5FA-B0B9-4423-8A45-8C2EF937432A}" type="sibTrans" cxnId="{900112F4-BB81-4504-B4A6-C1493760349B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BA4C813C-888C-4742-997E-11672B4FEF09}" type="pres">
      <dgm:prSet presAssocID="{9F1353AE-F01C-4770-8C0F-77E5950E6A30}" presName="composite" presStyleCnt="0"/>
      <dgm:spPr/>
    </dgm:pt>
    <dgm:pt modelId="{7D9392E9-1B15-4333-85AC-2C5EB7B6ED29}" type="pres">
      <dgm:prSet presAssocID="{9F1353AE-F01C-4770-8C0F-77E5950E6A30}" presName="imgShp" presStyleLbl="fgImgPlace1" presStyleIdx="0" presStyleCnt="4" custScaleX="91430" custScaleY="91430"/>
      <dgm:spPr/>
    </dgm:pt>
    <dgm:pt modelId="{17889F80-B987-4F51-8828-F60E715F5AA0}" type="pres">
      <dgm:prSet presAssocID="{9F1353AE-F01C-4770-8C0F-77E5950E6A30}" presName="txShp" presStyleLbl="node1" presStyleIdx="0" presStyleCnt="4" custLinFactNeighborX="641" custLinFactNeighborY="-156">
        <dgm:presLayoutVars>
          <dgm:bulletEnabled val="1"/>
        </dgm:presLayoutVars>
      </dgm:prSet>
      <dgm:spPr/>
    </dgm:pt>
    <dgm:pt modelId="{7BD763AB-E150-4A1C-B43A-ADEB477C5FA5}" type="pres">
      <dgm:prSet presAssocID="{0E5AC9DA-8DE1-4E1B-B6D4-1DB477B91A68}" presName="spacing" presStyleCnt="0"/>
      <dgm:spPr/>
    </dgm:pt>
    <dgm:pt modelId="{0650F377-3307-4779-908B-12C5EE42622E}" type="pres">
      <dgm:prSet presAssocID="{BAFDFBCD-9473-40AB-8710-B8349473FE2A}" presName="composite" presStyleCnt="0"/>
      <dgm:spPr/>
    </dgm:pt>
    <dgm:pt modelId="{42D0A3E1-939F-42E8-8D6F-30E6EC9A0E4B}" type="pres">
      <dgm:prSet presAssocID="{BAFDFBCD-9473-40AB-8710-B8349473FE2A}" presName="imgShp" presStyleLbl="fgImgPlace1" presStyleIdx="1" presStyleCnt="4" custScaleX="90662" custScaleY="88543" custLinFactNeighborX="2684" custLinFactNeighborY="-14590"/>
      <dgm:spPr/>
    </dgm:pt>
    <dgm:pt modelId="{632E6604-9FDF-4FBE-8AB3-964D2C504790}" type="pres">
      <dgm:prSet presAssocID="{BAFDFBCD-9473-40AB-8710-B8349473FE2A}" presName="txShp" presStyleLbl="node1" presStyleIdx="1" presStyleCnt="4" custLinFactNeighborX="691" custLinFactNeighborY="-11487">
        <dgm:presLayoutVars>
          <dgm:bulletEnabled val="1"/>
        </dgm:presLayoutVars>
      </dgm:prSet>
      <dgm:spPr/>
    </dgm:pt>
    <dgm:pt modelId="{8AF4FFF5-BBF0-4C15-8358-586B8F1221E5}" type="pres">
      <dgm:prSet presAssocID="{0B291CF5-2C53-4295-9465-B525DDA0C7EF}" presName="spacing" presStyleCnt="0"/>
      <dgm:spPr/>
    </dgm:pt>
    <dgm:pt modelId="{FBCB7934-F941-432A-8580-EDDBEFEFA603}" type="pres">
      <dgm:prSet presAssocID="{39BBD1CF-24FB-4B79-A426-D1C5A44E1A9C}" presName="composite" presStyleCnt="0"/>
      <dgm:spPr/>
    </dgm:pt>
    <dgm:pt modelId="{6FF0B502-8A36-441E-9710-DFE8F17CAA3B}" type="pres">
      <dgm:prSet presAssocID="{39BBD1CF-24FB-4B79-A426-D1C5A44E1A9C}" presName="imgShp" presStyleLbl="fgImgPlace1" presStyleIdx="2" presStyleCnt="4" custScaleX="85910" custScaleY="85910" custLinFactNeighborX="7780" custLinFactNeighborY="-14928"/>
      <dgm:spPr/>
    </dgm:pt>
    <dgm:pt modelId="{06384E00-35B3-4E28-A814-EA6BFE45B234}" type="pres">
      <dgm:prSet presAssocID="{39BBD1CF-24FB-4B79-A426-D1C5A44E1A9C}" presName="txShp" presStyleLbl="node1" presStyleIdx="2" presStyleCnt="4" custLinFactNeighborX="996" custLinFactNeighborY="-20458">
        <dgm:presLayoutVars>
          <dgm:bulletEnabled val="1"/>
        </dgm:presLayoutVars>
      </dgm:prSet>
      <dgm:spPr/>
    </dgm:pt>
    <dgm:pt modelId="{15CDC94A-CE81-4A79-BBB3-ACA44734F1CD}" type="pres">
      <dgm:prSet presAssocID="{C27BD794-2F20-425C-AD6B-934CDCA953C1}" presName="spacing" presStyleCnt="0"/>
      <dgm:spPr/>
    </dgm:pt>
    <dgm:pt modelId="{13442196-B55E-4F1F-9E2B-F7AD3B3D4DAF}" type="pres">
      <dgm:prSet presAssocID="{36A3CCB6-9248-48F6-AD07-D81E456A0F9B}" presName="composite" presStyleCnt="0"/>
      <dgm:spPr/>
    </dgm:pt>
    <dgm:pt modelId="{AA6D0D3E-00C9-4D5C-A60A-444B7A6288D5}" type="pres">
      <dgm:prSet presAssocID="{36A3CCB6-9248-48F6-AD07-D81E456A0F9B}" presName="imgShp" presStyleLbl="fgImgPlace1" presStyleIdx="3" presStyleCnt="4" custLinFactNeighborX="113" custLinFactNeighborY="-30500"/>
      <dgm:spPr/>
    </dgm:pt>
    <dgm:pt modelId="{0AA13524-92A2-4992-BA58-D041BF4AE8BD}" type="pres">
      <dgm:prSet presAssocID="{36A3CCB6-9248-48F6-AD07-D81E456A0F9B}" presName="txShp" presStyleLbl="node1" presStyleIdx="3" presStyleCnt="4" custScaleX="101313" custScaleY="124847" custLinFactNeighborX="27" custLinFactNeighborY="-28275">
        <dgm:presLayoutVars>
          <dgm:bulletEnabled val="1"/>
        </dgm:presLayoutVars>
      </dgm:prSet>
      <dgm:spPr/>
    </dgm:pt>
  </dgm:ptLst>
  <dgm:cxnLst>
    <dgm:cxn modelId="{726FD400-97F5-4DE1-9016-F2CD56ACDBAB}" type="presOf" srcId="{B02F5977-CD50-43F6-AD47-E8BAF26DFBDA}" destId="{F8F31ED8-6753-49CB-86FF-CC6D4E6EDDF8}" srcOrd="0" destOrd="0" presId="urn:microsoft.com/office/officeart/2005/8/layout/vList3"/>
    <dgm:cxn modelId="{0AFA8D67-CA0B-47F6-B5B6-581623F663CB}" srcId="{B02F5977-CD50-43F6-AD47-E8BAF26DFBDA}" destId="{39BBD1CF-24FB-4B79-A426-D1C5A44E1A9C}" srcOrd="2" destOrd="0" parTransId="{53207CEE-0A15-4053-A9C3-132A2BEE9C30}" sibTransId="{C27BD794-2F20-425C-AD6B-934CDCA953C1}"/>
    <dgm:cxn modelId="{9C38137A-52FB-446A-82DD-1F32F9C48F35}" srcId="{B02F5977-CD50-43F6-AD47-E8BAF26DFBDA}" destId="{BAFDFBCD-9473-40AB-8710-B8349473FE2A}" srcOrd="1" destOrd="0" parTransId="{09A2F7F4-41A1-4DBF-B9A9-503883EB52CD}" sibTransId="{0B291CF5-2C53-4295-9465-B525DDA0C7EF}"/>
    <dgm:cxn modelId="{D4769C90-7B40-4530-85F3-832F5BA43D06}" type="presOf" srcId="{36A3CCB6-9248-48F6-AD07-D81E456A0F9B}" destId="{0AA13524-92A2-4992-BA58-D041BF4AE8BD}" srcOrd="0" destOrd="0" presId="urn:microsoft.com/office/officeart/2005/8/layout/vList3"/>
    <dgm:cxn modelId="{A78562B2-D639-4324-9BF0-E49BCEFFD158}" type="presOf" srcId="{BAFDFBCD-9473-40AB-8710-B8349473FE2A}" destId="{632E6604-9FDF-4FBE-8AB3-964D2C504790}" srcOrd="0" destOrd="0" presId="urn:microsoft.com/office/officeart/2005/8/layout/vList3"/>
    <dgm:cxn modelId="{8FC09DBE-CDEB-4FC0-AEE5-0A8A88D6BFE1}" type="presOf" srcId="{39BBD1CF-24FB-4B79-A426-D1C5A44E1A9C}" destId="{06384E00-35B3-4E28-A814-EA6BFE45B234}" srcOrd="0" destOrd="0" presId="urn:microsoft.com/office/officeart/2005/8/layout/vList3"/>
    <dgm:cxn modelId="{A35686F1-1D34-412D-8B0A-DEE50BFC5F9C}" srcId="{B02F5977-CD50-43F6-AD47-E8BAF26DFBDA}" destId="{9F1353AE-F01C-4770-8C0F-77E5950E6A30}" srcOrd="0" destOrd="0" parTransId="{5EBF41EF-0DDC-45F8-AA62-8C645C3BB3E2}" sibTransId="{0E5AC9DA-8DE1-4E1B-B6D4-1DB477B91A68}"/>
    <dgm:cxn modelId="{900112F4-BB81-4504-B4A6-C1493760349B}" srcId="{B02F5977-CD50-43F6-AD47-E8BAF26DFBDA}" destId="{36A3CCB6-9248-48F6-AD07-D81E456A0F9B}" srcOrd="3" destOrd="0" parTransId="{90552E42-E446-4C2D-831F-8A696ABF01F5}" sibTransId="{224AD5FA-B0B9-4423-8A45-8C2EF937432A}"/>
    <dgm:cxn modelId="{D3DFF5F5-69E5-4A3D-853C-D9FF61B06469}" type="presOf" srcId="{9F1353AE-F01C-4770-8C0F-77E5950E6A30}" destId="{17889F80-B987-4F51-8828-F60E715F5AA0}" srcOrd="0" destOrd="0" presId="urn:microsoft.com/office/officeart/2005/8/layout/vList3"/>
    <dgm:cxn modelId="{D3CAE61A-2EFC-4EAC-A7B9-0555839A7448}" type="presParOf" srcId="{F8F31ED8-6753-49CB-86FF-CC6D4E6EDDF8}" destId="{BA4C813C-888C-4742-997E-11672B4FEF09}" srcOrd="0" destOrd="0" presId="urn:microsoft.com/office/officeart/2005/8/layout/vList3"/>
    <dgm:cxn modelId="{60C5FB73-3BA0-4E98-9B79-E8500C57DB88}" type="presParOf" srcId="{BA4C813C-888C-4742-997E-11672B4FEF09}" destId="{7D9392E9-1B15-4333-85AC-2C5EB7B6ED29}" srcOrd="0" destOrd="0" presId="urn:microsoft.com/office/officeart/2005/8/layout/vList3"/>
    <dgm:cxn modelId="{1D4D12D6-EA54-4862-B068-E8E2C7A87066}" type="presParOf" srcId="{BA4C813C-888C-4742-997E-11672B4FEF09}" destId="{17889F80-B987-4F51-8828-F60E715F5AA0}" srcOrd="1" destOrd="0" presId="urn:microsoft.com/office/officeart/2005/8/layout/vList3"/>
    <dgm:cxn modelId="{B8AC5DB3-0F10-4DE6-9FA6-B37B38C598CB}" type="presParOf" srcId="{F8F31ED8-6753-49CB-86FF-CC6D4E6EDDF8}" destId="{7BD763AB-E150-4A1C-B43A-ADEB477C5FA5}" srcOrd="1" destOrd="0" presId="urn:microsoft.com/office/officeart/2005/8/layout/vList3"/>
    <dgm:cxn modelId="{63B4E80C-667A-4370-A548-CCD352102325}" type="presParOf" srcId="{F8F31ED8-6753-49CB-86FF-CC6D4E6EDDF8}" destId="{0650F377-3307-4779-908B-12C5EE42622E}" srcOrd="2" destOrd="0" presId="urn:microsoft.com/office/officeart/2005/8/layout/vList3"/>
    <dgm:cxn modelId="{A8BACC62-80B2-417F-8FA2-8D084533D29D}" type="presParOf" srcId="{0650F377-3307-4779-908B-12C5EE42622E}" destId="{42D0A3E1-939F-42E8-8D6F-30E6EC9A0E4B}" srcOrd="0" destOrd="0" presId="urn:microsoft.com/office/officeart/2005/8/layout/vList3"/>
    <dgm:cxn modelId="{2BDAF7EF-D2E8-41DA-A1A4-D620F16ACF21}" type="presParOf" srcId="{0650F377-3307-4779-908B-12C5EE42622E}" destId="{632E6604-9FDF-4FBE-8AB3-964D2C504790}" srcOrd="1" destOrd="0" presId="urn:microsoft.com/office/officeart/2005/8/layout/vList3"/>
    <dgm:cxn modelId="{78FF9AD5-A336-406D-86B8-09BD321581D5}" type="presParOf" srcId="{F8F31ED8-6753-49CB-86FF-CC6D4E6EDDF8}" destId="{8AF4FFF5-BBF0-4C15-8358-586B8F1221E5}" srcOrd="3" destOrd="0" presId="urn:microsoft.com/office/officeart/2005/8/layout/vList3"/>
    <dgm:cxn modelId="{D6BCDC8C-905F-4D13-AD16-CC87D8BE6C4C}" type="presParOf" srcId="{F8F31ED8-6753-49CB-86FF-CC6D4E6EDDF8}" destId="{FBCB7934-F941-432A-8580-EDDBEFEFA603}" srcOrd="4" destOrd="0" presId="urn:microsoft.com/office/officeart/2005/8/layout/vList3"/>
    <dgm:cxn modelId="{ABB53589-0E1B-454B-93B8-1A9A106769F0}" type="presParOf" srcId="{FBCB7934-F941-432A-8580-EDDBEFEFA603}" destId="{6FF0B502-8A36-441E-9710-DFE8F17CAA3B}" srcOrd="0" destOrd="0" presId="urn:microsoft.com/office/officeart/2005/8/layout/vList3"/>
    <dgm:cxn modelId="{03F82677-08FB-46D6-BDF1-B93C60E7FD5F}" type="presParOf" srcId="{FBCB7934-F941-432A-8580-EDDBEFEFA603}" destId="{06384E00-35B3-4E28-A814-EA6BFE45B234}" srcOrd="1" destOrd="0" presId="urn:microsoft.com/office/officeart/2005/8/layout/vList3"/>
    <dgm:cxn modelId="{6537D069-1178-4677-B795-5552C5D4AB7F}" type="presParOf" srcId="{F8F31ED8-6753-49CB-86FF-CC6D4E6EDDF8}" destId="{15CDC94A-CE81-4A79-BBB3-ACA44734F1CD}" srcOrd="5" destOrd="0" presId="urn:microsoft.com/office/officeart/2005/8/layout/vList3"/>
    <dgm:cxn modelId="{2660D0F2-183D-463F-B603-086D4FCBBF72}" type="presParOf" srcId="{F8F31ED8-6753-49CB-86FF-CC6D4E6EDDF8}" destId="{13442196-B55E-4F1F-9E2B-F7AD3B3D4DAF}" srcOrd="6" destOrd="0" presId="urn:microsoft.com/office/officeart/2005/8/layout/vList3"/>
    <dgm:cxn modelId="{3278F951-42A6-4C9D-9E8F-C6916E7D36CB}" type="presParOf" srcId="{13442196-B55E-4F1F-9E2B-F7AD3B3D4DAF}" destId="{AA6D0D3E-00C9-4D5C-A60A-444B7A6288D5}" srcOrd="0" destOrd="0" presId="urn:microsoft.com/office/officeart/2005/8/layout/vList3"/>
    <dgm:cxn modelId="{A017D6BB-3445-411A-A628-8517B13F36C7}" type="presParOf" srcId="{13442196-B55E-4F1F-9E2B-F7AD3B3D4DAF}" destId="{0AA13524-92A2-4992-BA58-D041BF4AE8B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8CA847-7241-4B43-9ADD-303717E81F6F}">
      <dsp:nvSpPr>
        <dsp:cNvPr id="0" name=""/>
        <dsp:cNvSpPr/>
      </dsp:nvSpPr>
      <dsp:spPr>
        <a:xfrm>
          <a:off x="-422429" y="0"/>
          <a:ext cx="6051642" cy="12192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>
              <a:solidFill>
                <a:schemeClr val="tx2">
                  <a:lumMod val="50000"/>
                </a:schemeClr>
              </a:solidFill>
            </a:rPr>
            <a:t>Zintegrowane podejście do rozwoju – komplementarność działań</a:t>
          </a:r>
        </a:p>
      </dsp:txBody>
      <dsp:txXfrm>
        <a:off x="-386720" y="35709"/>
        <a:ext cx="4527118" cy="1147782"/>
      </dsp:txXfrm>
    </dsp:sp>
    <dsp:sp modelId="{7C878AB4-762B-4A6A-B3C4-06213CBEED3F}">
      <dsp:nvSpPr>
        <dsp:cNvPr id="0" name=""/>
        <dsp:cNvSpPr/>
      </dsp:nvSpPr>
      <dsp:spPr>
        <a:xfrm>
          <a:off x="83088" y="1422399"/>
          <a:ext cx="5907645" cy="12192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>
              <a:solidFill>
                <a:schemeClr val="tx2">
                  <a:lumMod val="50000"/>
                </a:schemeClr>
              </a:solidFill>
            </a:rPr>
            <a:t>Ukierunkowanie terytorialne – Obszary Strategicznej Interwencji </a:t>
          </a:r>
        </a:p>
      </dsp:txBody>
      <dsp:txXfrm>
        <a:off x="118797" y="1458108"/>
        <a:ext cx="4411442" cy="1147782"/>
      </dsp:txXfrm>
    </dsp:sp>
    <dsp:sp modelId="{DBEBDFFD-891E-46CA-A98E-19BC0D6FD880}">
      <dsp:nvSpPr>
        <dsp:cNvPr id="0" name=""/>
        <dsp:cNvSpPr/>
      </dsp:nvSpPr>
      <dsp:spPr>
        <a:xfrm>
          <a:off x="446112" y="2844799"/>
          <a:ext cx="6095996" cy="12192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>
              <a:solidFill>
                <a:schemeClr val="tx2">
                  <a:lumMod val="50000"/>
                </a:schemeClr>
              </a:solidFill>
            </a:rPr>
            <a:t>Monitoring – Regionalne Obserwatorium Terytorialne </a:t>
          </a:r>
        </a:p>
      </dsp:txBody>
      <dsp:txXfrm>
        <a:off x="481821" y="2880508"/>
        <a:ext cx="4554367" cy="1147782"/>
      </dsp:txXfrm>
    </dsp:sp>
    <dsp:sp modelId="{278D29D7-EA3E-4933-B646-4C2E3696C072}">
      <dsp:nvSpPr>
        <dsp:cNvPr id="0" name=""/>
        <dsp:cNvSpPr/>
      </dsp:nvSpPr>
      <dsp:spPr>
        <a:xfrm>
          <a:off x="4378031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600" kern="1200"/>
        </a:p>
      </dsp:txBody>
      <dsp:txXfrm>
        <a:off x="4556339" y="924560"/>
        <a:ext cx="435864" cy="596341"/>
      </dsp:txXfrm>
    </dsp:sp>
    <dsp:sp modelId="{49B47C75-C047-4B28-80F3-8E60ED1AEA0C}">
      <dsp:nvSpPr>
        <dsp:cNvPr id="0" name=""/>
        <dsp:cNvSpPr/>
      </dsp:nvSpPr>
      <dsp:spPr>
        <a:xfrm>
          <a:off x="4835231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600" kern="1200"/>
        </a:p>
      </dsp:txBody>
      <dsp:txXfrm>
        <a:off x="5013539" y="2338832"/>
        <a:ext cx="435864" cy="59634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C9CA1-231D-4D16-AC53-33EBE30C7C9B}">
      <dsp:nvSpPr>
        <dsp:cNvPr id="0" name=""/>
        <dsp:cNvSpPr/>
      </dsp:nvSpPr>
      <dsp:spPr>
        <a:xfrm rot="10800000">
          <a:off x="1527808" y="1533"/>
          <a:ext cx="5219499" cy="852491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2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Poprawa dostępności do usług publicznych poprzez wykorzystanie technologii informacyjno-komunikacyjnych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40931" y="1533"/>
        <a:ext cx="5006376" cy="852491"/>
      </dsp:txXfrm>
    </dsp:sp>
    <dsp:sp modelId="{DED003CC-2812-4A9C-8807-C49A777B316D}">
      <dsp:nvSpPr>
        <dsp:cNvPr id="0" name=""/>
        <dsp:cNvSpPr/>
      </dsp:nvSpPr>
      <dsp:spPr>
        <a:xfrm>
          <a:off x="1101563" y="1533"/>
          <a:ext cx="852491" cy="852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E6A50-7660-4440-BD2F-3C333BD2AF23}">
      <dsp:nvSpPr>
        <dsp:cNvPr id="0" name=""/>
        <dsp:cNvSpPr/>
      </dsp:nvSpPr>
      <dsp:spPr>
        <a:xfrm rot="10800000">
          <a:off x="1527808" y="1108500"/>
          <a:ext cx="5219499" cy="852491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2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Planowanie przestrzenne wspierające aktywizację społeczności i </a:t>
          </a:r>
          <a:r>
            <a:rPr lang="pl-PL" sz="18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aktywizacja obszarów zdegradowanych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40931" y="1108500"/>
        <a:ext cx="5006376" cy="852491"/>
      </dsp:txXfrm>
    </dsp:sp>
    <dsp:sp modelId="{69949D86-BE3F-4A11-B96B-C84D7ADF88B3}">
      <dsp:nvSpPr>
        <dsp:cNvPr id="0" name=""/>
        <dsp:cNvSpPr/>
      </dsp:nvSpPr>
      <dsp:spPr>
        <a:xfrm>
          <a:off x="1101563" y="1108500"/>
          <a:ext cx="852491" cy="852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0FE8C3-9EB0-46C9-92B4-FF2A99EB1A39}">
      <dsp:nvSpPr>
        <dsp:cNvPr id="0" name=""/>
        <dsp:cNvSpPr/>
      </dsp:nvSpPr>
      <dsp:spPr>
        <a:xfrm rot="10800000">
          <a:off x="1527808" y="2215467"/>
          <a:ext cx="5219499" cy="852491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2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Wsparcie instytucjonalne i poprawa bezpieczeństwa mieszkańców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40931" y="2215467"/>
        <a:ext cx="5006376" cy="852491"/>
      </dsp:txXfrm>
    </dsp:sp>
    <dsp:sp modelId="{93287E4C-9AB7-4716-AA0B-ACD0EA0F7499}">
      <dsp:nvSpPr>
        <dsp:cNvPr id="0" name=""/>
        <dsp:cNvSpPr/>
      </dsp:nvSpPr>
      <dsp:spPr>
        <a:xfrm>
          <a:off x="1101563" y="2215467"/>
          <a:ext cx="852491" cy="852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89ABF0-D3F0-4B18-9E92-D6DAD27E4DA2}">
      <dsp:nvSpPr>
        <dsp:cNvPr id="0" name=""/>
        <dsp:cNvSpPr/>
      </dsp:nvSpPr>
      <dsp:spPr>
        <a:xfrm rot="10800000">
          <a:off x="1527808" y="3322433"/>
          <a:ext cx="5219499" cy="852491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2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Budowanie i rozwój partnerstwa dla rozwoju województwa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40931" y="3322433"/>
        <a:ext cx="5006376" cy="852491"/>
      </dsp:txXfrm>
    </dsp:sp>
    <dsp:sp modelId="{F59CE029-0FC8-4130-8D1F-3EBDA3501DFE}">
      <dsp:nvSpPr>
        <dsp:cNvPr id="0" name=""/>
        <dsp:cNvSpPr/>
      </dsp:nvSpPr>
      <dsp:spPr>
        <a:xfrm>
          <a:off x="1101563" y="3322433"/>
          <a:ext cx="852491" cy="852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C9CA1-231D-4D16-AC53-33EBE30C7C9B}">
      <dsp:nvSpPr>
        <dsp:cNvPr id="0" name=""/>
        <dsp:cNvSpPr/>
      </dsp:nvSpPr>
      <dsp:spPr>
        <a:xfrm rot="10800000">
          <a:off x="1512081" y="2920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Wykorzystanie policentrycznego miejskiego układu osadniczego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09476" y="2920"/>
        <a:ext cx="5022104" cy="789581"/>
      </dsp:txXfrm>
    </dsp:sp>
    <dsp:sp modelId="{DED003CC-2812-4A9C-8807-C49A777B316D}">
      <dsp:nvSpPr>
        <dsp:cNvPr id="0" name=""/>
        <dsp:cNvSpPr/>
      </dsp:nvSpPr>
      <dsp:spPr>
        <a:xfrm>
          <a:off x="1117290" y="2920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E6A50-7660-4440-BD2F-3C333BD2AF23}">
      <dsp:nvSpPr>
        <dsp:cNvPr id="0" name=""/>
        <dsp:cNvSpPr/>
      </dsp:nvSpPr>
      <dsp:spPr>
        <a:xfrm rot="10800000">
          <a:off x="1512081" y="1028198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Funkcje metropolitalne Rzeszowa oraz jego obszaru funkcjonalnego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09476" y="1028198"/>
        <a:ext cx="5022104" cy="789581"/>
      </dsp:txXfrm>
    </dsp:sp>
    <dsp:sp modelId="{69949D86-BE3F-4A11-B96B-C84D7ADF88B3}">
      <dsp:nvSpPr>
        <dsp:cNvPr id="0" name=""/>
        <dsp:cNvSpPr/>
      </dsp:nvSpPr>
      <dsp:spPr>
        <a:xfrm>
          <a:off x="1117290" y="1028198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0FE8C3-9EB0-46C9-92B4-FF2A99EB1A39}">
      <dsp:nvSpPr>
        <dsp:cNvPr id="0" name=""/>
        <dsp:cNvSpPr/>
      </dsp:nvSpPr>
      <dsp:spPr>
        <a:xfrm rot="10800000">
          <a:off x="1512081" y="2053476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wymagające szczególnego wsparcia w kontekście równoważenia rozwoju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09476" y="2053476"/>
        <a:ext cx="5022104" cy="789581"/>
      </dsp:txXfrm>
    </dsp:sp>
    <dsp:sp modelId="{93287E4C-9AB7-4716-AA0B-ACD0EA0F7499}">
      <dsp:nvSpPr>
        <dsp:cNvPr id="0" name=""/>
        <dsp:cNvSpPr/>
      </dsp:nvSpPr>
      <dsp:spPr>
        <a:xfrm>
          <a:off x="1117290" y="2053476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472BA-22B3-48B1-AD60-A4DD844FF58F}">
      <dsp:nvSpPr>
        <dsp:cNvPr id="0" name=""/>
        <dsp:cNvSpPr/>
      </dsp:nvSpPr>
      <dsp:spPr>
        <a:xfrm rot="10800000">
          <a:off x="1512081" y="3078754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wiejskie – wysoka jakość przestrzeni do zamieszkania, pracy i wypoczynku</a:t>
          </a:r>
          <a:endParaRPr lang="pl-PL" sz="1800" kern="1200" dirty="0">
            <a:solidFill>
              <a:schemeClr val="bg1"/>
            </a:solidFill>
          </a:endParaRPr>
        </a:p>
      </dsp:txBody>
      <dsp:txXfrm rot="10800000">
        <a:off x="1709476" y="3078754"/>
        <a:ext cx="5022104" cy="789581"/>
      </dsp:txXfrm>
    </dsp:sp>
    <dsp:sp modelId="{BE44CC08-D88C-4975-B52D-AFC013BC5AC6}">
      <dsp:nvSpPr>
        <dsp:cNvPr id="0" name=""/>
        <dsp:cNvSpPr/>
      </dsp:nvSpPr>
      <dsp:spPr>
        <a:xfrm>
          <a:off x="1117290" y="3078754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89ABF0-D3F0-4B18-9E92-D6DAD27E4DA2}">
      <dsp:nvSpPr>
        <dsp:cNvPr id="0" name=""/>
        <dsp:cNvSpPr/>
      </dsp:nvSpPr>
      <dsp:spPr>
        <a:xfrm rot="10800000">
          <a:off x="1465106" y="4094707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Współpraca ponadregionalna i międzynarodowa 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662501" y="4094707"/>
        <a:ext cx="5022104" cy="789581"/>
      </dsp:txXfrm>
    </dsp:sp>
    <dsp:sp modelId="{F59CE029-0FC8-4130-8D1F-3EBDA3501DFE}">
      <dsp:nvSpPr>
        <dsp:cNvPr id="0" name=""/>
        <dsp:cNvSpPr/>
      </dsp:nvSpPr>
      <dsp:spPr>
        <a:xfrm>
          <a:off x="1073792" y="4094707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02768-8BFB-44FD-AE74-229E744010AF}">
      <dsp:nvSpPr>
        <dsp:cNvPr id="0" name=""/>
        <dsp:cNvSpPr/>
      </dsp:nvSpPr>
      <dsp:spPr>
        <a:xfrm>
          <a:off x="0" y="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Długookresowa Strategia Rozwoju Kraju. Polska 2030. Trzecia Fala Nowoczesności</a:t>
          </a:r>
        </a:p>
      </dsp:txBody>
      <dsp:txXfrm>
        <a:off x="21425" y="21425"/>
        <a:ext cx="3818966" cy="688670"/>
      </dsp:txXfrm>
    </dsp:sp>
    <dsp:sp modelId="{EF03350F-4A3B-4FA3-A2E1-B401055EBD0A}">
      <dsp:nvSpPr>
        <dsp:cNvPr id="0" name=""/>
        <dsp:cNvSpPr/>
      </dsp:nvSpPr>
      <dsp:spPr>
        <a:xfrm>
          <a:off x="350520" y="83312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Strategia  na  rzecz  Odpowiedzialnego  Rozwoju do roku 2020 (z perspektywą do 2030 r.)</a:t>
          </a:r>
        </a:p>
      </dsp:txBody>
      <dsp:txXfrm>
        <a:off x="371945" y="854545"/>
        <a:ext cx="3825062" cy="688669"/>
      </dsp:txXfrm>
    </dsp:sp>
    <dsp:sp modelId="{A04A6440-6876-4AA4-BB23-EF3D6902E3A5}">
      <dsp:nvSpPr>
        <dsp:cNvPr id="0" name=""/>
        <dsp:cNvSpPr/>
      </dsp:nvSpPr>
      <dsp:spPr>
        <a:xfrm>
          <a:off x="701039" y="166624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Krajowa Strategia Rozwoju Regionalnego 2030</a:t>
          </a:r>
        </a:p>
      </dsp:txBody>
      <dsp:txXfrm>
        <a:off x="722464" y="1687665"/>
        <a:ext cx="3825062" cy="688669"/>
      </dsp:txXfrm>
    </dsp:sp>
    <dsp:sp modelId="{650A39B9-B3FE-46F3-8134-CD8C0D253080}">
      <dsp:nvSpPr>
        <dsp:cNvPr id="0" name=""/>
        <dsp:cNvSpPr/>
      </dsp:nvSpPr>
      <dsp:spPr>
        <a:xfrm>
          <a:off x="815760" y="2499360"/>
          <a:ext cx="5165518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Strategia  rozwoju województwa – Podkarpackie 2030 </a:t>
          </a:r>
        </a:p>
      </dsp:txBody>
      <dsp:txXfrm>
        <a:off x="837185" y="2520785"/>
        <a:ext cx="4213671" cy="688669"/>
      </dsp:txXfrm>
    </dsp:sp>
    <dsp:sp modelId="{B9E0B809-DE6B-43A3-9105-59A588EE3657}">
      <dsp:nvSpPr>
        <dsp:cNvPr id="0" name=""/>
        <dsp:cNvSpPr/>
      </dsp:nvSpPr>
      <dsp:spPr>
        <a:xfrm>
          <a:off x="1402079" y="333248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Zintegrowane strategie lokalne </a:t>
          </a:r>
        </a:p>
      </dsp:txBody>
      <dsp:txXfrm>
        <a:off x="1423504" y="3353905"/>
        <a:ext cx="3825062" cy="688669"/>
      </dsp:txXfrm>
    </dsp:sp>
    <dsp:sp modelId="{15FAD471-DF9E-4FAF-8786-0C2751D60C00}">
      <dsp:nvSpPr>
        <dsp:cNvPr id="0" name=""/>
        <dsp:cNvSpPr/>
      </dsp:nvSpPr>
      <dsp:spPr>
        <a:xfrm>
          <a:off x="4218432" y="53441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/>
        </a:p>
      </dsp:txBody>
      <dsp:txXfrm>
        <a:off x="4325417" y="534416"/>
        <a:ext cx="261518" cy="357805"/>
      </dsp:txXfrm>
    </dsp:sp>
    <dsp:sp modelId="{7057A5B7-D073-4A04-9461-41CCDC3DB591}">
      <dsp:nvSpPr>
        <dsp:cNvPr id="0" name=""/>
        <dsp:cNvSpPr/>
      </dsp:nvSpPr>
      <dsp:spPr>
        <a:xfrm>
          <a:off x="4568952" y="136753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/>
        </a:p>
      </dsp:txBody>
      <dsp:txXfrm>
        <a:off x="4675937" y="1367536"/>
        <a:ext cx="261518" cy="357805"/>
      </dsp:txXfrm>
    </dsp:sp>
    <dsp:sp modelId="{44708A2E-B35B-430F-BBBC-FC2CDE29E24E}">
      <dsp:nvSpPr>
        <dsp:cNvPr id="0" name=""/>
        <dsp:cNvSpPr/>
      </dsp:nvSpPr>
      <dsp:spPr>
        <a:xfrm>
          <a:off x="4919472" y="2188464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/>
        </a:p>
      </dsp:txBody>
      <dsp:txXfrm>
        <a:off x="5026457" y="2188464"/>
        <a:ext cx="261518" cy="357805"/>
      </dsp:txXfrm>
    </dsp:sp>
    <dsp:sp modelId="{09D10E85-5476-48C8-8B28-CC5BEC3C7040}">
      <dsp:nvSpPr>
        <dsp:cNvPr id="0" name=""/>
        <dsp:cNvSpPr/>
      </dsp:nvSpPr>
      <dsp:spPr>
        <a:xfrm>
          <a:off x="5269992" y="3029712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/>
        </a:p>
      </dsp:txBody>
      <dsp:txXfrm>
        <a:off x="5376977" y="3029712"/>
        <a:ext cx="261518" cy="3578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11CF5-93F0-4C36-9968-AB40103685A2}">
      <dsp:nvSpPr>
        <dsp:cNvPr id="0" name=""/>
        <dsp:cNvSpPr/>
      </dsp:nvSpPr>
      <dsp:spPr>
        <a:xfrm>
          <a:off x="3433" y="1410614"/>
          <a:ext cx="1501056" cy="1027285"/>
        </a:xfrm>
        <a:prstGeom prst="roundRect">
          <a:avLst>
            <a:gd name="adj" fmla="val 1667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OBSZAR TEMATYCZNY 1.</a:t>
          </a:r>
        </a:p>
      </dsp:txBody>
      <dsp:txXfrm>
        <a:off x="53590" y="1460771"/>
        <a:ext cx="1400742" cy="926971"/>
      </dsp:txXfrm>
    </dsp:sp>
    <dsp:sp modelId="{66D3AC7C-0141-4073-9470-961A0A1BC7E4}">
      <dsp:nvSpPr>
        <dsp:cNvPr id="0" name=""/>
        <dsp:cNvSpPr/>
      </dsp:nvSpPr>
      <dsp:spPr>
        <a:xfrm>
          <a:off x="1654595" y="1738126"/>
          <a:ext cx="318223" cy="372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1654595" y="1812578"/>
        <a:ext cx="222756" cy="223358"/>
      </dsp:txXfrm>
    </dsp:sp>
    <dsp:sp modelId="{25ECD10F-C0D7-42C3-BE69-FE0389ED56AB}">
      <dsp:nvSpPr>
        <dsp:cNvPr id="0" name=""/>
        <dsp:cNvSpPr/>
      </dsp:nvSpPr>
      <dsp:spPr>
        <a:xfrm>
          <a:off x="2104912" y="1410614"/>
          <a:ext cx="1501056" cy="1027285"/>
        </a:xfrm>
        <a:prstGeom prst="roundRect">
          <a:avLst>
            <a:gd name="adj" fmla="val 1667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PRIORYTET 1.1.</a:t>
          </a:r>
        </a:p>
      </dsp:txBody>
      <dsp:txXfrm>
        <a:off x="2155069" y="1460771"/>
        <a:ext cx="1400742" cy="926971"/>
      </dsp:txXfrm>
    </dsp:sp>
    <dsp:sp modelId="{D1854C89-D53F-4559-9C7D-B642333A6F6E}">
      <dsp:nvSpPr>
        <dsp:cNvPr id="0" name=""/>
        <dsp:cNvSpPr/>
      </dsp:nvSpPr>
      <dsp:spPr>
        <a:xfrm>
          <a:off x="3756074" y="1738126"/>
          <a:ext cx="318223" cy="372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3756074" y="1812578"/>
        <a:ext cx="222756" cy="223358"/>
      </dsp:txXfrm>
    </dsp:sp>
    <dsp:sp modelId="{319D5196-1950-4483-8931-7DCDB25DFF21}">
      <dsp:nvSpPr>
        <dsp:cNvPr id="0" name=""/>
        <dsp:cNvSpPr/>
      </dsp:nvSpPr>
      <dsp:spPr>
        <a:xfrm>
          <a:off x="4206391" y="1410614"/>
          <a:ext cx="1501056" cy="1027285"/>
        </a:xfrm>
        <a:prstGeom prst="roundRect">
          <a:avLst>
            <a:gd name="adj" fmla="val 1667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KIERUNEK DZIAŁANIA 1.1.1.</a:t>
          </a:r>
        </a:p>
      </dsp:txBody>
      <dsp:txXfrm>
        <a:off x="4256548" y="1460771"/>
        <a:ext cx="1400742" cy="926971"/>
      </dsp:txXfrm>
    </dsp:sp>
    <dsp:sp modelId="{D6C8DDAB-092E-40E0-AB9C-60703A870AB4}">
      <dsp:nvSpPr>
        <dsp:cNvPr id="0" name=""/>
        <dsp:cNvSpPr/>
      </dsp:nvSpPr>
      <dsp:spPr>
        <a:xfrm>
          <a:off x="5857553" y="1738126"/>
          <a:ext cx="318223" cy="372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5857553" y="1812578"/>
        <a:ext cx="222756" cy="223358"/>
      </dsp:txXfrm>
    </dsp:sp>
    <dsp:sp modelId="{66C33FC3-D8CD-4992-AA51-EBDC1F630A11}">
      <dsp:nvSpPr>
        <dsp:cNvPr id="0" name=""/>
        <dsp:cNvSpPr/>
      </dsp:nvSpPr>
      <dsp:spPr>
        <a:xfrm>
          <a:off x="6307870" y="1410614"/>
          <a:ext cx="1501056" cy="1027285"/>
        </a:xfrm>
        <a:prstGeom prst="roundRect">
          <a:avLst>
            <a:gd name="adj" fmla="val 1667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ZAKŁADANE DZIAŁANIA</a:t>
          </a:r>
        </a:p>
      </dsp:txBody>
      <dsp:txXfrm>
        <a:off x="6358027" y="1460771"/>
        <a:ext cx="1400742" cy="9269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903C2-C6A8-4B06-8FDB-87A021E9861C}">
      <dsp:nvSpPr>
        <dsp:cNvPr id="0" name=""/>
        <dsp:cNvSpPr/>
      </dsp:nvSpPr>
      <dsp:spPr>
        <a:xfrm rot="10800000">
          <a:off x="924680" y="2346"/>
          <a:ext cx="6057291" cy="9551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18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</a:rPr>
            <a:t>Nauka, badania i szkolnictwo wyższe wspierające gospodarkę</a:t>
          </a:r>
          <a:endParaRPr lang="pl-PL" sz="2000" b="1" u="none" kern="1200" dirty="0">
            <a:solidFill>
              <a:schemeClr val="bg1"/>
            </a:solidFill>
          </a:endParaRPr>
        </a:p>
      </dsp:txBody>
      <dsp:txXfrm rot="10800000">
        <a:off x="1163460" y="2346"/>
        <a:ext cx="5818511" cy="955120"/>
      </dsp:txXfrm>
    </dsp:sp>
    <dsp:sp modelId="{42315A59-B502-4CF0-A9F0-292343387E69}">
      <dsp:nvSpPr>
        <dsp:cNvPr id="0" name=""/>
        <dsp:cNvSpPr/>
      </dsp:nvSpPr>
      <dsp:spPr>
        <a:xfrm>
          <a:off x="400032" y="8364"/>
          <a:ext cx="955120" cy="95512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C64FF-D30B-4CBC-B056-51163B678287}">
      <dsp:nvSpPr>
        <dsp:cNvPr id="0" name=""/>
        <dsp:cNvSpPr/>
      </dsp:nvSpPr>
      <dsp:spPr>
        <a:xfrm rot="10800000">
          <a:off x="865918" y="1104095"/>
          <a:ext cx="6057291" cy="9551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18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</a:rPr>
            <a:t>Inteligentne specjalizacje województwa</a:t>
          </a:r>
          <a:endParaRPr lang="pl-PL" sz="2000" b="1" u="none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104698" y="1104095"/>
        <a:ext cx="5818511" cy="955120"/>
      </dsp:txXfrm>
    </dsp:sp>
    <dsp:sp modelId="{3918CD87-E3E1-4A6C-81EF-FBA9F3DE9E50}">
      <dsp:nvSpPr>
        <dsp:cNvPr id="0" name=""/>
        <dsp:cNvSpPr/>
      </dsp:nvSpPr>
      <dsp:spPr>
        <a:xfrm>
          <a:off x="586834" y="1539549"/>
          <a:ext cx="523071" cy="34102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A84F7D-1207-44EA-B48B-F85A0C38FBFA}">
      <dsp:nvSpPr>
        <dsp:cNvPr id="0" name=""/>
        <dsp:cNvSpPr/>
      </dsp:nvSpPr>
      <dsp:spPr>
        <a:xfrm rot="10800000">
          <a:off x="895140" y="2160647"/>
          <a:ext cx="6057291" cy="9551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18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</a:rPr>
            <a:t>Konkurencyjność gospodarki  poprzez innowacje</a:t>
          </a:r>
          <a:br>
            <a:rPr lang="pl-PL" sz="2000" b="1" kern="1200" dirty="0">
              <a:solidFill>
                <a:schemeClr val="bg1"/>
              </a:solidFill>
              <a:effectLst/>
            </a:rPr>
          </a:br>
          <a:r>
            <a:rPr lang="pl-PL" sz="2000" b="1" kern="1200" dirty="0">
              <a:solidFill>
                <a:schemeClr val="bg1"/>
              </a:solidFill>
              <a:effectLst/>
            </a:rPr>
            <a:t> i nowoczesne technologie</a:t>
          </a:r>
          <a:endParaRPr lang="pl-PL" sz="2000" b="1" u="none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133920" y="2160647"/>
        <a:ext cx="5818511" cy="955120"/>
      </dsp:txXfrm>
    </dsp:sp>
    <dsp:sp modelId="{E31AF9A7-153D-41E2-9F24-90F6F5328878}">
      <dsp:nvSpPr>
        <dsp:cNvPr id="0" name=""/>
        <dsp:cNvSpPr/>
      </dsp:nvSpPr>
      <dsp:spPr>
        <a:xfrm flipV="1">
          <a:off x="400032" y="2907709"/>
          <a:ext cx="955120" cy="5298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A35F37-1311-4F7D-8FD0-2AA41D2E0480}">
      <dsp:nvSpPr>
        <dsp:cNvPr id="0" name=""/>
        <dsp:cNvSpPr/>
      </dsp:nvSpPr>
      <dsp:spPr>
        <a:xfrm rot="10800000">
          <a:off x="865918" y="3244669"/>
          <a:ext cx="6057291" cy="9551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18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</a:rPr>
            <a:t>Gospodarka cyrkularna (Gospodarka obiegu zamkniętego)</a:t>
          </a:r>
          <a:endParaRPr lang="pl-PL" sz="2800" b="1" u="none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104698" y="3244669"/>
        <a:ext cx="5818511" cy="955120"/>
      </dsp:txXfrm>
    </dsp:sp>
    <dsp:sp modelId="{B41CBF6A-A90B-489D-BFC9-54BB75DC3D21}">
      <dsp:nvSpPr>
        <dsp:cNvPr id="0" name=""/>
        <dsp:cNvSpPr/>
      </dsp:nvSpPr>
      <dsp:spPr>
        <a:xfrm flipV="1">
          <a:off x="603129" y="3670151"/>
          <a:ext cx="523071" cy="37896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903C2-C6A8-4B06-8FDB-87A021E9861C}">
      <dsp:nvSpPr>
        <dsp:cNvPr id="0" name=""/>
        <dsp:cNvSpPr/>
      </dsp:nvSpPr>
      <dsp:spPr>
        <a:xfrm rot="10800000">
          <a:off x="1206851" y="54176"/>
          <a:ext cx="3715634" cy="710146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155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Edukacja</a:t>
          </a:r>
          <a:endParaRPr lang="pl-PL" sz="1300" kern="1200" dirty="0">
            <a:solidFill>
              <a:schemeClr val="bg1"/>
            </a:solidFill>
          </a:endParaRPr>
        </a:p>
      </dsp:txBody>
      <dsp:txXfrm rot="10800000">
        <a:off x="1384387" y="54176"/>
        <a:ext cx="3538098" cy="710146"/>
      </dsp:txXfrm>
    </dsp:sp>
    <dsp:sp modelId="{42315A59-B502-4CF0-A9F0-292343387E69}">
      <dsp:nvSpPr>
        <dsp:cNvPr id="0" name=""/>
        <dsp:cNvSpPr/>
      </dsp:nvSpPr>
      <dsp:spPr>
        <a:xfrm>
          <a:off x="708587" y="12377"/>
          <a:ext cx="727573" cy="71014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1F849A-E216-4EA1-A6DA-CBA4881340F5}">
      <dsp:nvSpPr>
        <dsp:cNvPr id="0" name=""/>
        <dsp:cNvSpPr/>
      </dsp:nvSpPr>
      <dsp:spPr>
        <a:xfrm rot="10800000">
          <a:off x="1123340" y="925290"/>
          <a:ext cx="3773191" cy="710146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155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Regionalna polityka zdrowotna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00876" y="925290"/>
        <a:ext cx="3595655" cy="710146"/>
      </dsp:txXfrm>
    </dsp:sp>
    <dsp:sp modelId="{61E8E834-3EF6-4CFE-A646-B71EF2789F62}">
      <dsp:nvSpPr>
        <dsp:cNvPr id="0" name=""/>
        <dsp:cNvSpPr/>
      </dsp:nvSpPr>
      <dsp:spPr>
        <a:xfrm>
          <a:off x="729681" y="923728"/>
          <a:ext cx="710146" cy="71014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22E25-6DF7-4344-9695-3FDF5DC63275}">
      <dsp:nvSpPr>
        <dsp:cNvPr id="0" name=""/>
        <dsp:cNvSpPr/>
      </dsp:nvSpPr>
      <dsp:spPr>
        <a:xfrm rot="10800000">
          <a:off x="1116860" y="1898658"/>
          <a:ext cx="3824996" cy="710146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155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Kultura i dziedzictwo kulturowe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94396" y="1898658"/>
        <a:ext cx="3647460" cy="710146"/>
      </dsp:txXfrm>
    </dsp:sp>
    <dsp:sp modelId="{6D153697-17A0-4E28-AF85-3640D03C8EF7}">
      <dsp:nvSpPr>
        <dsp:cNvPr id="0" name=""/>
        <dsp:cNvSpPr/>
      </dsp:nvSpPr>
      <dsp:spPr>
        <a:xfrm>
          <a:off x="716729" y="1845859"/>
          <a:ext cx="710146" cy="71014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DC6F1-94E2-4D9A-B785-7E85C932A999}">
      <dsp:nvSpPr>
        <dsp:cNvPr id="0" name=""/>
        <dsp:cNvSpPr/>
      </dsp:nvSpPr>
      <dsp:spPr>
        <a:xfrm rot="10800000">
          <a:off x="1119441" y="2780005"/>
          <a:ext cx="3815556" cy="699728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155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Rynek pracy i ekonomia społeczna</a:t>
          </a:r>
          <a:endParaRPr lang="pl-PL" sz="20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94373" y="2780005"/>
        <a:ext cx="3640624" cy="699728"/>
      </dsp:txXfrm>
    </dsp:sp>
    <dsp:sp modelId="{BBA445AB-3207-4A5C-81E7-CC00A6DFB258}">
      <dsp:nvSpPr>
        <dsp:cNvPr id="0" name=""/>
        <dsp:cNvSpPr/>
      </dsp:nvSpPr>
      <dsp:spPr>
        <a:xfrm>
          <a:off x="727838" y="2758971"/>
          <a:ext cx="710146" cy="71014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70F3E-3713-4AC5-9442-2EC3379DA079}">
      <dsp:nvSpPr>
        <dsp:cNvPr id="0" name=""/>
        <dsp:cNvSpPr/>
      </dsp:nvSpPr>
      <dsp:spPr>
        <a:xfrm rot="10800000">
          <a:off x="1139937" y="396"/>
          <a:ext cx="3830825" cy="700123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73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Społeczeństwo obywatelskie</a:t>
          </a:r>
          <a:b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 i kapitał społeczny</a:t>
          </a:r>
          <a:endParaRPr lang="pl-PL" sz="2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14968" y="396"/>
        <a:ext cx="3655794" cy="700123"/>
      </dsp:txXfrm>
    </dsp:sp>
    <dsp:sp modelId="{78781084-CEAA-4E61-A130-AC5E5286DBB7}">
      <dsp:nvSpPr>
        <dsp:cNvPr id="0" name=""/>
        <dsp:cNvSpPr/>
      </dsp:nvSpPr>
      <dsp:spPr>
        <a:xfrm>
          <a:off x="789876" y="396"/>
          <a:ext cx="700123" cy="70012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50D1E-0BB8-4D81-826B-AACD2641E25E}">
      <dsp:nvSpPr>
        <dsp:cNvPr id="0" name=""/>
        <dsp:cNvSpPr/>
      </dsp:nvSpPr>
      <dsp:spPr>
        <a:xfrm rot="10800000">
          <a:off x="1139937" y="909511"/>
          <a:ext cx="3830825" cy="700123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73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Włączenie społeczne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14968" y="909511"/>
        <a:ext cx="3655794" cy="700123"/>
      </dsp:txXfrm>
    </dsp:sp>
    <dsp:sp modelId="{E65AE409-6C23-4CBF-A23B-67EC36037CD0}">
      <dsp:nvSpPr>
        <dsp:cNvPr id="0" name=""/>
        <dsp:cNvSpPr/>
      </dsp:nvSpPr>
      <dsp:spPr>
        <a:xfrm>
          <a:off x="789876" y="909511"/>
          <a:ext cx="700123" cy="70012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C821A-EC36-473C-BD2B-10559B32DE24}">
      <dsp:nvSpPr>
        <dsp:cNvPr id="0" name=""/>
        <dsp:cNvSpPr/>
      </dsp:nvSpPr>
      <dsp:spPr>
        <a:xfrm rot="10800000">
          <a:off x="1139937" y="1818627"/>
          <a:ext cx="3830825" cy="700123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73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Aktywny styl życia i sport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14968" y="1818627"/>
        <a:ext cx="3655794" cy="700123"/>
      </dsp:txXfrm>
    </dsp:sp>
    <dsp:sp modelId="{8CBBE456-2D5C-4DBF-8ABB-42FCEE71FA04}">
      <dsp:nvSpPr>
        <dsp:cNvPr id="0" name=""/>
        <dsp:cNvSpPr/>
      </dsp:nvSpPr>
      <dsp:spPr>
        <a:xfrm>
          <a:off x="789876" y="1818627"/>
          <a:ext cx="700123" cy="70012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70F3E-3713-4AC5-9442-2EC3379DA079}">
      <dsp:nvSpPr>
        <dsp:cNvPr id="0" name=""/>
        <dsp:cNvSpPr/>
      </dsp:nvSpPr>
      <dsp:spPr>
        <a:xfrm rot="10800000">
          <a:off x="1022654" y="26"/>
          <a:ext cx="3747261" cy="825740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46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Bezpieczeństwo energetyczne i OZE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29089" y="26"/>
        <a:ext cx="3540826" cy="825740"/>
      </dsp:txXfrm>
    </dsp:sp>
    <dsp:sp modelId="{78781084-CEAA-4E61-A130-AC5E5286DBB7}">
      <dsp:nvSpPr>
        <dsp:cNvPr id="0" name=""/>
        <dsp:cNvSpPr/>
      </dsp:nvSpPr>
      <dsp:spPr>
        <a:xfrm>
          <a:off x="702691" y="55682"/>
          <a:ext cx="747904" cy="71442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EFF62-4D63-4AE6-9547-116FA28C4705}">
      <dsp:nvSpPr>
        <dsp:cNvPr id="0" name=""/>
        <dsp:cNvSpPr/>
      </dsp:nvSpPr>
      <dsp:spPr>
        <a:xfrm rot="10800000">
          <a:off x="1052767" y="964644"/>
          <a:ext cx="3747261" cy="885566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46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Rozwój infrastruktury transportowej oraz integracji międzygałęziowej transportu 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74158" y="964644"/>
        <a:ext cx="3525870" cy="885566"/>
      </dsp:txXfrm>
    </dsp:sp>
    <dsp:sp modelId="{8A521405-9796-49C4-B51D-72FC9ACDDEA4}">
      <dsp:nvSpPr>
        <dsp:cNvPr id="0" name=""/>
        <dsp:cNvSpPr/>
      </dsp:nvSpPr>
      <dsp:spPr>
        <a:xfrm>
          <a:off x="712388" y="1012629"/>
          <a:ext cx="772859" cy="77285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2DD7-B931-4A6D-8212-2FDCFDC8AFE1}">
      <dsp:nvSpPr>
        <dsp:cNvPr id="0" name=""/>
        <dsp:cNvSpPr/>
      </dsp:nvSpPr>
      <dsp:spPr>
        <a:xfrm rot="10800000">
          <a:off x="1050288" y="2010200"/>
          <a:ext cx="3747261" cy="1304753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46" tIns="57150" rIns="10668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Poprawa dostępności komunikacyjnej wewnątrz regionu oraz rozwój transportu publicznego </a:t>
          </a:r>
          <a:endParaRPr lang="pl-PL" sz="15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76476" y="2010200"/>
        <a:ext cx="3421073" cy="1304753"/>
      </dsp:txXfrm>
    </dsp:sp>
    <dsp:sp modelId="{0F510D8C-FD18-40A2-A014-215C1034D8D7}">
      <dsp:nvSpPr>
        <dsp:cNvPr id="0" name=""/>
        <dsp:cNvSpPr/>
      </dsp:nvSpPr>
      <dsp:spPr>
        <a:xfrm>
          <a:off x="734152" y="2334236"/>
          <a:ext cx="770806" cy="77080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889F80-B987-4F51-8828-F60E715F5AA0}">
      <dsp:nvSpPr>
        <dsp:cNvPr id="0" name=""/>
        <dsp:cNvSpPr/>
      </dsp:nvSpPr>
      <dsp:spPr>
        <a:xfrm rot="10800000">
          <a:off x="1144422" y="74"/>
          <a:ext cx="3701566" cy="824000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36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Rozwój infrastruktury służącej prowadzeniu działalności gospodarczej i turystyki 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50422" y="74"/>
        <a:ext cx="3495566" cy="824000"/>
      </dsp:txXfrm>
    </dsp:sp>
    <dsp:sp modelId="{7D9392E9-1B15-4333-85AC-2C5EB7B6ED29}">
      <dsp:nvSpPr>
        <dsp:cNvPr id="0" name=""/>
        <dsp:cNvSpPr/>
      </dsp:nvSpPr>
      <dsp:spPr>
        <a:xfrm>
          <a:off x="744003" y="36668"/>
          <a:ext cx="753383" cy="75338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E6604-9FDF-4FBE-8AB3-964D2C504790}">
      <dsp:nvSpPr>
        <dsp:cNvPr id="0" name=""/>
        <dsp:cNvSpPr/>
      </dsp:nvSpPr>
      <dsp:spPr>
        <a:xfrm rot="10800000">
          <a:off x="1144690" y="976677"/>
          <a:ext cx="3701566" cy="824000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36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Przeciwdziałanie i minimalizowanie skutków zagrożeń wywołanych czynnikami naturalnymi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50690" y="976677"/>
        <a:ext cx="3495566" cy="824000"/>
      </dsp:txXfrm>
    </dsp:sp>
    <dsp:sp modelId="{42D0A3E1-939F-42E8-8D6F-30E6EC9A0E4B}">
      <dsp:nvSpPr>
        <dsp:cNvPr id="0" name=""/>
        <dsp:cNvSpPr/>
      </dsp:nvSpPr>
      <dsp:spPr>
        <a:xfrm>
          <a:off x="767701" y="998311"/>
          <a:ext cx="747055" cy="72959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384E00-35B3-4E28-A814-EA6BFE45B234}">
      <dsp:nvSpPr>
        <dsp:cNvPr id="0" name=""/>
        <dsp:cNvSpPr/>
      </dsp:nvSpPr>
      <dsp:spPr>
        <a:xfrm rot="10800000">
          <a:off x="1146191" y="1972726"/>
          <a:ext cx="3701566" cy="824000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36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Zapobieganie i minimalizowanie skutków zagrożeń antropogenicznych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52191" y="1972726"/>
        <a:ext cx="3495566" cy="824000"/>
      </dsp:txXfrm>
    </dsp:sp>
    <dsp:sp modelId="{6FF0B502-8A36-441E-9710-DFE8F17CAA3B}">
      <dsp:nvSpPr>
        <dsp:cNvPr id="0" name=""/>
        <dsp:cNvSpPr/>
      </dsp:nvSpPr>
      <dsp:spPr>
        <a:xfrm>
          <a:off x="819481" y="2076344"/>
          <a:ext cx="707898" cy="70789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13524-92A2-4992-BA58-D041BF4AE8BD}">
      <dsp:nvSpPr>
        <dsp:cNvPr id="0" name=""/>
        <dsp:cNvSpPr/>
      </dsp:nvSpPr>
      <dsp:spPr>
        <a:xfrm rot="10800000">
          <a:off x="1102897" y="2978284"/>
          <a:ext cx="3750167" cy="1028739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36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Zarządzanie zasobami dziedzictwa przyrodniczego, w tym ochrona i poprawianie stanu różnorodności biologicznej i krajobrazu</a:t>
          </a:r>
          <a:endParaRPr lang="pl-PL" sz="1600" kern="1200" dirty="0">
            <a:solidFill>
              <a:schemeClr val="bg1"/>
            </a:solidFill>
          </a:endParaRPr>
        </a:p>
      </dsp:txBody>
      <dsp:txXfrm rot="10800000">
        <a:off x="1360082" y="2978284"/>
        <a:ext cx="3492982" cy="1028739"/>
      </dsp:txXfrm>
    </dsp:sp>
    <dsp:sp modelId="{AA6D0D3E-00C9-4D5C-A60A-444B7A6288D5}">
      <dsp:nvSpPr>
        <dsp:cNvPr id="0" name=""/>
        <dsp:cNvSpPr/>
      </dsp:nvSpPr>
      <dsp:spPr>
        <a:xfrm>
          <a:off x="715130" y="3062320"/>
          <a:ext cx="824000" cy="8240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5F182354-C05D-4447-94C0-B8BF104EE9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C4808FF-225E-4F3F-ABA4-BA3E7C0C9C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4813" cy="495300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09C0A47-04EB-4619-B51B-E48B7692EA1C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AC96BD5-0EC4-48A2-95CA-E03A325E80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4813" cy="495300"/>
          </a:xfrm>
          <a:prstGeom prst="rect">
            <a:avLst/>
          </a:prstGeom>
        </p:spPr>
        <p:txBody>
          <a:bodyPr vert="horz" lIns="90153" tIns="45075" rIns="90153" bIns="45075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EE66A4D-F958-402E-AFD5-8440B97EE1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29750"/>
            <a:ext cx="2944813" cy="495300"/>
          </a:xfrm>
          <a:prstGeom prst="rect">
            <a:avLst/>
          </a:prstGeom>
        </p:spPr>
        <p:txBody>
          <a:bodyPr vert="horz" wrap="square" lIns="90153" tIns="45075" rIns="90153" bIns="4507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BE56B61-76BE-4103-85AC-00B150628EC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9EE5C52B-6371-4DE1-A013-7A4959B748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0B050BE-654C-4E74-8765-B24441B4402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4813" cy="495300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4EFD727-EC6F-4F0B-952F-0AFF641E8A8E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86B86C3D-7FF1-4006-9957-FAFD1F9297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53" tIns="45075" rIns="90153" bIns="45075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3DC63352-D647-45B4-9725-6FAC72C9E0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5637"/>
          </a:xfrm>
          <a:prstGeom prst="rect">
            <a:avLst/>
          </a:prstGeom>
        </p:spPr>
        <p:txBody>
          <a:bodyPr vert="horz" lIns="90153" tIns="45075" rIns="90153" bIns="45075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7B23E97-5645-4C60-BED2-4B2288B2D2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4813" cy="495300"/>
          </a:xfrm>
          <a:prstGeom prst="rect">
            <a:avLst/>
          </a:prstGeom>
        </p:spPr>
        <p:txBody>
          <a:bodyPr vert="horz" lIns="90153" tIns="45075" rIns="90153" bIns="45075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2709F13-8FA0-493D-9628-F24152EA9E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1275" y="9429750"/>
            <a:ext cx="2944813" cy="495300"/>
          </a:xfrm>
          <a:prstGeom prst="rect">
            <a:avLst/>
          </a:prstGeom>
        </p:spPr>
        <p:txBody>
          <a:bodyPr vert="horz" wrap="square" lIns="90153" tIns="45075" rIns="90153" bIns="4507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706065C-29FF-47CA-95D7-42846AB45FD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ymbol zastępczy obrazu slajdu 1">
            <a:extLst>
              <a:ext uri="{FF2B5EF4-FFF2-40B4-BE49-F238E27FC236}">
                <a16:creationId xmlns:a16="http://schemas.microsoft.com/office/drawing/2014/main" id="{6D01BF64-AC26-4EC9-A1DD-DE2146A440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Symbol zastępczy notatek 2">
            <a:extLst>
              <a:ext uri="{FF2B5EF4-FFF2-40B4-BE49-F238E27FC236}">
                <a16:creationId xmlns:a16="http://schemas.microsoft.com/office/drawing/2014/main" id="{A403C3B5-3CB9-4B92-81E0-977F3A0192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ymbol zastępczy obrazu slajdu 1">
            <a:extLst>
              <a:ext uri="{FF2B5EF4-FFF2-40B4-BE49-F238E27FC236}">
                <a16:creationId xmlns:a16="http://schemas.microsoft.com/office/drawing/2014/main" id="{3B9C9EDF-1CE5-46F7-9CC7-30C136AA0C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Symbol zastępczy notatek 2">
            <a:extLst>
              <a:ext uri="{FF2B5EF4-FFF2-40B4-BE49-F238E27FC236}">
                <a16:creationId xmlns:a16="http://schemas.microsoft.com/office/drawing/2014/main" id="{58799883-F91B-45A2-8790-197AB84762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7DFFA8D-DCFB-45CB-B528-BF7241A277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51E537F-4900-4CFA-8996-DD0BEAAC8C8E}" type="slidenum">
              <a:rPr lang="pl-PL" b="0">
                <a:solidFill>
                  <a:prstClr val="black"/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pl-PL" b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F0A5577-632F-41F8-9A32-2AD24859B8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>
                <a:solidFill>
                  <a:prstClr val="black"/>
                </a:solidFill>
                <a:latin typeface="Calibri" panose="020F0502020204030204"/>
                <a:cs typeface="+mn-cs"/>
              </a:rPr>
              <a:t>2019-10-24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ymbol zastępczy obrazu slajdu 1">
            <a:extLst>
              <a:ext uri="{FF2B5EF4-FFF2-40B4-BE49-F238E27FC236}">
                <a16:creationId xmlns:a16="http://schemas.microsoft.com/office/drawing/2014/main" id="{48897A84-B2BE-4153-AD43-019A9A7550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Symbol zastępczy notatek 2">
            <a:extLst>
              <a:ext uri="{FF2B5EF4-FFF2-40B4-BE49-F238E27FC236}">
                <a16:creationId xmlns:a16="http://schemas.microsoft.com/office/drawing/2014/main" id="{B600D3F8-ECE8-4FAA-9AF8-DC8FE2AAB5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D0C5E83-74E5-40F9-B3D6-D3238D98E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B1A86-F3BF-40C1-B6C1-F2450E480546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307CAB0-EF30-4C48-8222-401F923D3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CE5C773-3E1B-4AC8-AE72-29B285D58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5556F-69B5-4E94-A55F-67A8BD71F70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1364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6EA5504-4693-4C57-AD47-0A2D6F2BF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FD214-A9A9-4ADA-9295-1D8C454B34C7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3843860-0578-41E4-8E78-4A9E24B61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5730DE0-8A7C-45F8-B0BE-2DB4021F9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93A43-FCC4-44C8-9BCE-A16843904BF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430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A33C05-C492-49A7-BA5D-B07EDE7F0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0C26B-32F2-4D2C-9958-4253B9B669F2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6368F21-F32E-4FA0-8E2F-B889D1E9C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24D3BA0-5EFB-4B0D-AB2F-3F80CB0D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BEE90-3901-4385-8A3D-A7F28218BFE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5310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2FFF488-FE9F-49CC-AFB2-51FF5FF5B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5560-5188-4BC0-A6FF-063DD1F1A701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DF2A67B-BD6A-48B4-B746-0A55FD834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3481616-B750-46B4-96AC-16DB32C59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4868A-DB85-477C-B87D-18DFEF473DF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4297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09F5021-D812-4615-8239-52564F104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1E047-0194-47F9-B440-2A7CEAA8589E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95617D2-D18D-4629-AFDA-7CEEE15B4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BD29A7C-05FE-44AD-9922-D22296B1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C5FDA-7341-4539-8D3F-4AD8F2BFE7F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4899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1BE8389-1721-42A6-9063-2B3CBB1E1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FC72A-32A9-4B38-B268-E359FE8A1B35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D51B53A-411A-4875-A9F2-A9DD1428B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9E76C66-DF07-4E3D-9FD2-F040B7C69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427DE-9846-4D05-AF2B-5D6D2969761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6258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754F063F-1C7A-49D7-A1F2-302D6EC7E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DF015-D018-45AC-A4DB-F902B5FFADFB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744B6801-41B7-43AB-B29A-3F395FBC2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7DB179AA-A973-402D-993A-7D1064C40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E831A-8808-4AC6-A981-D599B6B94F3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5633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CD72E3DD-7836-46C8-A9C3-19A75E83A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725B6-E21E-425E-9AE7-8FF11674088B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839FA0A2-BD0A-4496-86E5-26995C1DC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7D4BFD88-190F-4F8B-85B5-DDB498D94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670A0-81FB-44B4-BD1B-80E1A47B6E3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0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387D5BE4-1EDB-4C67-B1ED-299F634DD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D6B58-01E8-48E3-97C0-FB45BAB3DEB1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217DA9A9-C89C-45D6-B461-C51E7EAB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AD8858C-8DD0-413F-9804-AE4F41EE9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82EE4-BDFF-4C59-A10D-90E8DC6BFA6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1876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486B52EC-A685-4B66-A8CF-008FADA60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1C669-FB6F-4C07-890A-ECCFF7786285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20DBCA71-10F9-48FB-B183-11D556A67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335F9A14-A9A9-497A-9D94-BB9EF406D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B028A-49D6-46BC-99A1-4ADA78AECA8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2545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EFB5966C-4296-488A-B2B3-861F2AAD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9EFB3-E156-4230-A0D5-723C1EDB4F5D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A013FA4E-3AFB-4A7D-B456-9EDCA440A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D3E77968-56E3-4978-A1B7-172ECD89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1294F-C541-4F0F-9A3D-5923EC0FC5A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8456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53475AC-DA96-40E6-BCE2-B6E0280AE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07A3A-AEE0-4028-A5DD-06EE30CA5006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A0369D0-5108-4B11-B41F-E009789A0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2FD98FB-58D3-4E3E-B419-8A9366EBD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2E925-4539-4950-A7BF-7AA9D1BA45D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4740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073DC82C-47E1-46C5-AAC3-A0DC0600F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F9382-A840-4810-93ED-036F68296ACF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D41D689B-A6B1-4C79-86D0-EB873AB77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B6BE969B-267A-49C9-B68B-B589E158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3F431-F271-47DE-9F42-96E26BEDC54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1344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12716F9-3DBB-4915-83F7-213B69B03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00DF0-649C-4BDA-9C11-22BE6BCAEA2D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0F3C97-2794-4125-895F-3FA0752F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EE36D99-E470-4476-BA54-B5915482F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67071-39C8-4D8F-9DDC-906A7737175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9122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7E81566-DBD7-4F6E-949B-BDD8BB16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6B4A3-B1EC-40D0-A880-5EC293E4DC0E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7BF002-E3B1-4F1A-9ABD-0BA7B6FE7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32F6866-8BB5-45A5-9D38-370945414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75885-34A3-4BDB-AB87-C68092D1990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2547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3008C93-CC0B-41E1-8BF8-8DB00FE79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F69B8-2B72-40BE-9745-3F4D944969F2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591126B-78F6-49E0-A496-B3299BCF3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06DB7D4-897C-4C2F-8EE5-CDAAC2502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92136-FC27-4444-9177-EA5AAF53BA8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6615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C6F8D69-7EA9-48C0-B885-27220248D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43793-1C88-4D33-A615-63501FE1A00C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AEED3E0-6E36-42CE-9938-3B87E5B5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BE59CA-CF9A-4857-A46A-1AEB2683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5B971-40AE-4BA6-AA7D-87420142393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275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08134A1-251D-4A91-B9BE-4D693F40B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0EC4B-7F70-4696-A504-7FBE373776C4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5F46CE-E9D1-47FD-BCB4-E9180D62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BC1E12F-F0CC-4D45-B30F-64290E51A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1870A-59D5-46C7-8766-3364C786D42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7523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16F561A5-BC7B-4B27-8791-32B39B79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CAD9E-FC10-441D-8595-85A2FAC9CC4E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4D77620F-7DF7-4917-9326-35BEB4CCC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65C6D739-BD7A-403E-88F6-0E5E6D58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0AAA1-6D9D-4407-AC18-5B345AB0BBD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0860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02651FC7-BBB0-49F2-8622-DF40020B9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2E614-70BB-4E7E-9914-00349247952A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2B99E0CD-D8D5-4200-99DA-3D7B59B60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3CA8C1A2-2738-4A68-BDA0-3D0A8B554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92E7F-805B-4B35-8BC2-9A63267CC66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8907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4AB7AE30-044B-4CEB-9EAD-D5F5A6F24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B7865-112C-4089-9207-062D176EE2E5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1417840C-DB44-4236-A115-DB46C6A89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2EDA5641-6F15-4664-8F22-23DD5847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C7BD0-306A-4DD9-A023-E75F7A462E7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762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4B01805D-9E31-4517-877A-715EB2E63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9968F-979C-4563-B947-BB8515D62EDB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191FD240-8BDB-4777-A695-79E82414E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86351CEF-0781-4520-9E89-CF168D2E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67A66-6B5F-4777-AEB9-28CE2C53981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7018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3906901-E511-493C-8389-37F81944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4E1CC-D5B4-4F58-81E0-31001062DFB9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1FA4E53-5A3C-4B64-AA4E-413B21A5C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927154C-6DF0-4BC5-9C57-834A334C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D0DA4-B949-47BB-A334-6D9D08C2E04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89567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99E0C576-07F5-47CA-ABF9-56B846C41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84905-1647-45EA-B629-27306814E6BF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1630AFE8-2F20-460B-981D-A41FF499E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90EEFEFA-7BDE-46CB-AF4C-059C4751D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DD18C-8DB3-4D7D-9A56-183C1985BF1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2983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F283C5B2-8EBD-4B71-BFA3-6DD84DC99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D1D15-C55D-4A0B-BC95-0AE41476F5E8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8C4750D3-E417-4CCE-8AFE-1A4ED5FB2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DB32D673-6EE6-4259-A591-E2A977845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67550-BAF5-46FF-9008-4B642445906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6242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7B0E965-4349-4AF5-A839-BC8BC1102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39ED7-2BE5-4C64-AC8C-B92D90C20F3F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6F7DA71-97FA-4AD6-A0C1-8EF0DB945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F0B409C-A054-4B2A-A0F7-50453253B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281BA-238B-4048-8664-D69F90DB610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1894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7BCD5E0-DB50-413C-9F66-63A35F4B2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518C7-A7DB-43B3-8CC2-94574018E595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295E0B8-0FF2-4054-B0E9-5A8EF745E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265E4DC-6277-46D3-9F40-0E0397D6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2DDAA-2066-4775-A0CF-62121911120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466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96748206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0413539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1333012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39750" y="1844675"/>
            <a:ext cx="3990975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83125" y="1844675"/>
            <a:ext cx="3992563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48240907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42234305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81595087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E579DE58-D7B4-457B-8D55-DDB6B30AB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F0AF4-49F9-40A2-A73A-8B25D6BB3997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C8D23CD4-681E-431E-9D6E-1AE42ED8D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D71C88B0-D633-4EE6-A121-A8871225F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C993F-91E8-4756-A239-147236FEA1A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0851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5604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6489734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00729247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1422524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42100" y="549275"/>
            <a:ext cx="2033588" cy="511175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9750" y="549275"/>
            <a:ext cx="5949950" cy="51117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24425416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675" y="549275"/>
            <a:ext cx="5688013" cy="10080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539750" y="1844675"/>
            <a:ext cx="8135938" cy="3816350"/>
          </a:xfrm>
        </p:spPr>
        <p:txBody>
          <a:bodyPr/>
          <a:lstStyle/>
          <a:p>
            <a:pPr lv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65654303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C3A5E825-D0FC-4B26-A376-1B6948606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1E03F-6864-41DC-982F-B1B6D5BC49D7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D73BC208-C6F6-40CD-A3FA-68EA993B1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2C291667-BAF5-4D98-91A8-3715F87D6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8C91B-F1D5-4BB1-842B-0D64F5F7440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5687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C95FB025-7B57-4247-B510-A56E8ED71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3E886-112F-447A-B565-3C926C18E905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D6955382-1A53-4D0D-B775-D78498AB2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ABE8FEBB-EAA2-4F9B-8FAE-B9709F35B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AF2C6-A735-4D72-8AAD-EEC10AA2CBB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264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62A14900-F5B4-410A-BA41-F0128CB3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403E1-3705-42E9-AAEF-691D70DAF144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00DD41EC-76AE-4E9F-9F28-53B4EBC90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ACCC6673-22BF-4847-AC89-7621E140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9D261-8086-4A3C-8372-614F1EA88E4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9272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1F2F464C-FB72-4869-89C0-FBC156F2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DD7E1-1E86-4C20-9113-1899A14ADBF9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2B8AFD93-462D-427A-A10A-04B1BDC11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4D5E9924-FC30-4BD9-B607-64224260B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B0D09-809B-492F-B45C-F04BE69FC93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876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DBA51E3D-4595-4C47-942A-D794A706C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877C2-7F64-4B34-8E13-BF9E1979F145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9577CC00-2F2E-4ECA-A1F1-F1987B85B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DE5A75C2-11C4-4D12-BDE5-9256D300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AC85F-A72E-475A-A297-F3977E555B2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52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ymbol zastępczy tytułu 1">
            <a:extLst>
              <a:ext uri="{FF2B5EF4-FFF2-40B4-BE49-F238E27FC236}">
                <a16:creationId xmlns:a16="http://schemas.microsoft.com/office/drawing/2014/main" id="{8810E902-0F89-4EB6-AD64-69EEDD8138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2051" name="Symbol zastępczy tekstu 2">
            <a:extLst>
              <a:ext uri="{FF2B5EF4-FFF2-40B4-BE49-F238E27FC236}">
                <a16:creationId xmlns:a16="http://schemas.microsoft.com/office/drawing/2014/main" id="{445C6B49-691C-4FA3-A2FD-A4E455D4DC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57EE185-0E82-4CF3-B13E-8F86D3AC39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FB3B2AB-5E70-44FB-8929-3DA0BB230524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CE36466-17A7-44DE-888A-4557608A8D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84690A7-2BD5-4634-BE98-8E354BEC0B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C28BCBF-CAD6-49E9-8D2E-80105EF7BCA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tytułu 1">
            <a:extLst>
              <a:ext uri="{FF2B5EF4-FFF2-40B4-BE49-F238E27FC236}">
                <a16:creationId xmlns:a16="http://schemas.microsoft.com/office/drawing/2014/main" id="{6F08EB3E-05C4-45AF-B222-A32BADC591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4099" name="Symbol zastępczy tekstu 2">
            <a:extLst>
              <a:ext uri="{FF2B5EF4-FFF2-40B4-BE49-F238E27FC236}">
                <a16:creationId xmlns:a16="http://schemas.microsoft.com/office/drawing/2014/main" id="{99D8F570-C789-4447-B6EC-5AF10B28FF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3E01E8B-6718-4912-A925-8CC3BF642B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971C3E-8BA6-4736-8C04-4D913FD77DF7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88D86ED-9BA6-4124-9F74-C03CD82C8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90D95A9-3E71-4E0C-A596-FCFEE2A0B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5668E55-5B89-4284-A43D-512EB08D81B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ymbol zastępczy tytułu 1">
            <a:extLst>
              <a:ext uri="{FF2B5EF4-FFF2-40B4-BE49-F238E27FC236}">
                <a16:creationId xmlns:a16="http://schemas.microsoft.com/office/drawing/2014/main" id="{79490BB5-029A-4CEF-8D54-D8694C72D4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3075" name="Symbol zastępczy tekstu 2">
            <a:extLst>
              <a:ext uri="{FF2B5EF4-FFF2-40B4-BE49-F238E27FC236}">
                <a16:creationId xmlns:a16="http://schemas.microsoft.com/office/drawing/2014/main" id="{EFBA1BEE-24FC-43E3-9339-DB48DA3664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1407299-DCF1-4A47-B306-BE42527567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FECF33E-38D6-4582-A009-79556A18AA75}" type="datetimeFigureOut">
              <a:rPr lang="pl-PL"/>
              <a:pPr>
                <a:defRPr/>
              </a:pPr>
              <a:t>2019-11-14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C7E643A-43D9-47F2-A9EA-6656A4B93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49D0CD8-AC45-4941-9BAE-C6DA2A0EA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4227403-F97A-482A-88D2-EF4FDBAE53F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0007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3DD15B6-4624-4033-AE1E-69514DA7A1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87675" y="549275"/>
            <a:ext cx="56880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ED0F63B-7A5E-4E3C-95A9-64B1A583F3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844675"/>
            <a:ext cx="81359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2309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</p:sldLayoutIdLst>
  <p:transition spd="slow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v"/>
        <a:defRPr sz="24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²"/>
        <a:defRPr sz="2200">
          <a:solidFill>
            <a:srgbClr val="606060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±"/>
        <a:defRPr sz="2000">
          <a:solidFill>
            <a:srgbClr val="606060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³"/>
        <a:defRPr>
          <a:solidFill>
            <a:srgbClr val="606060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3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60EDD30-6F1A-4565-A36A-886628C04DBA}"/>
              </a:ext>
            </a:extLst>
          </p:cNvPr>
          <p:cNvPicPr/>
          <p:nvPr/>
        </p:nvPicPr>
        <p:blipFill>
          <a:blip r:embed="rId2" cstate="print"/>
          <a:srcRect l="38860" t="18750" r="8012" b="14329"/>
          <a:stretch>
            <a:fillRect/>
          </a:stretch>
        </p:blipFill>
        <p:spPr bwMode="auto">
          <a:xfrm>
            <a:off x="0" y="1028700"/>
            <a:ext cx="9144000" cy="582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1B61DE3B-3789-4725-8F9A-F1035B5EC585}"/>
              </a:ext>
            </a:extLst>
          </p:cNvPr>
          <p:cNvSpPr/>
          <p:nvPr/>
        </p:nvSpPr>
        <p:spPr bwMode="auto">
          <a:xfrm>
            <a:off x="2251075" y="1036638"/>
            <a:ext cx="4932363" cy="7265987"/>
          </a:xfrm>
          <a:prstGeom prst="rect">
            <a:avLst/>
          </a:prstGeom>
          <a:solidFill>
            <a:schemeClr val="accent1">
              <a:lumMod val="25000"/>
              <a:alpha val="46000"/>
            </a:schemeClr>
          </a:solidFill>
          <a:ln w="476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pl-PL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D1452CE7-34D3-4367-87BE-33A84BEAA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5888"/>
            <a:ext cx="86518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Prostokąt 1">
            <a:extLst>
              <a:ext uri="{FF2B5EF4-FFF2-40B4-BE49-F238E27FC236}">
                <a16:creationId xmlns:a16="http://schemas.microsoft.com/office/drawing/2014/main" id="{2FFD09D4-EFB6-46F4-A47C-41AB55839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028700"/>
            <a:ext cx="83534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4000">
                <a:solidFill>
                  <a:srgbClr val="FF0000"/>
                </a:solidFill>
                <a:latin typeface="Arial" panose="020B0604020202020204" pitchFamily="34" charset="0"/>
              </a:rPr>
              <a:t>KONSULTACJE SPOŁECZNE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400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000" b="0">
                <a:solidFill>
                  <a:srgbClr val="FFFFFF"/>
                </a:solidFill>
                <a:latin typeface="Arial" panose="020B0604020202020204" pitchFamily="34" charset="0"/>
              </a:rPr>
              <a:t>projektu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pl-PL" altLang="pl-PL" sz="3600" b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pl-PL" altLang="pl-PL" sz="3600" i="1">
                <a:solidFill>
                  <a:srgbClr val="FFFFFF"/>
                </a:solidFill>
                <a:latin typeface="Arial" panose="020B0604020202020204" pitchFamily="34" charset="0"/>
              </a:rPr>
              <a:t>Strategii rozwoju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600" i="1">
                <a:solidFill>
                  <a:srgbClr val="FFFFFF"/>
                </a:solidFill>
                <a:latin typeface="Arial" panose="020B0604020202020204" pitchFamily="34" charset="0"/>
              </a:rPr>
              <a:t> województwa</a:t>
            </a:r>
            <a:br>
              <a:rPr lang="pl-PL" altLang="pl-PL" sz="360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pl-PL" altLang="pl-PL" sz="3600">
                <a:solidFill>
                  <a:srgbClr val="FFFFFF"/>
                </a:solidFill>
                <a:latin typeface="Arial" panose="020B0604020202020204" pitchFamily="34" charset="0"/>
              </a:rPr>
              <a:t>- </a:t>
            </a:r>
            <a:r>
              <a:rPr lang="pl-PL" altLang="pl-PL" sz="3600" i="1">
                <a:solidFill>
                  <a:srgbClr val="FFFFFF"/>
                </a:solidFill>
                <a:latin typeface="Arial" panose="020B0604020202020204" pitchFamily="34" charset="0"/>
              </a:rPr>
              <a:t>Podkarpackie 2030</a:t>
            </a:r>
            <a:endParaRPr lang="pl-PL" altLang="pl-PL" sz="36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0C88B1B2-6B1B-4647-880D-DD8B0BA5D7B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51075" y="6315075"/>
            <a:ext cx="4932363" cy="5429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altLang="pl-PL" sz="2300" b="1" dirty="0">
                <a:solidFill>
                  <a:srgbClr val="0070C0"/>
                </a:solidFill>
                <a:latin typeface="Arial" panose="020B0604020202020204" pitchFamily="34" charset="0"/>
              </a:rPr>
              <a:t>Przemyśl, 13 listopada 2019 r.</a:t>
            </a:r>
            <a:endParaRPr lang="pl-PL" altLang="pl-PL" sz="23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pl-PL" altLang="pl-PL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pl-PL" altLang="pl-PL" sz="1200" i="1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1A16DD42-CFC1-4E47-8906-E58E13CDCB84}"/>
              </a:ext>
            </a:extLst>
          </p:cNvPr>
          <p:cNvSpPr/>
          <p:nvPr/>
        </p:nvSpPr>
        <p:spPr>
          <a:xfrm>
            <a:off x="0" y="26193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6F6F7C-7CE0-4786-8380-BE12971E0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60350"/>
            <a:ext cx="8015288" cy="12033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SŁABE STRONY 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pole tekstowe 7">
            <a:extLst>
              <a:ext uri="{FF2B5EF4-FFF2-40B4-BE49-F238E27FC236}">
                <a16:creationId xmlns:a16="http://schemas.microsoft.com/office/drawing/2014/main" id="{7361DBF2-53AA-48EB-BB88-8DB0AC33F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71613"/>
            <a:ext cx="914400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Niezadowalający poziom współpracy międzysektorowej (przedsiębiorcy, JST, szkolnictwo, NGO)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Niewystarczający dostęp do wody odpowiedniej jakości (w tym niedostateczna jakość sieci wodociągowej)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Braki w zakresie infrastruktury gospodarki ściekowej, szczególnie na obszarach o rozproszonej zabudowie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Wysoki odsetek osób zatrudnionych w rolnictwie przy równoczesnej niskiej towarowości produkcji rolnej wynikającej z rozdrobnienia gospodarstw rolnych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Słaba zdolność organizacji pozarządowych do generowania własnych środków finansowych oraz mały udział NGO zatrudniających pracowników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Luka kompetencyjna pomiędzy zapotrzebowaniem na rynku a osobami poszukującymi pracy, zwiększona przez niedopasowanie kierunków                   kształcenia wyższego  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pl-PL" altLang="pl-PL" sz="20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pl-PL" altLang="pl-PL" sz="16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08B2AEBE-BC4A-4946-B235-FE3FCDA73C15}"/>
              </a:ext>
            </a:extLst>
          </p:cNvPr>
          <p:cNvSpPr/>
          <p:nvPr/>
        </p:nvSpPr>
        <p:spPr>
          <a:xfrm>
            <a:off x="0" y="40481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E42ED83-7875-44FF-AA86-2C70C62B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7651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SZANSE</a:t>
            </a: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6" name="Symbol zastępczy zawartości 2">
            <a:extLst>
              <a:ext uri="{FF2B5EF4-FFF2-40B4-BE49-F238E27FC236}">
                <a16:creationId xmlns:a16="http://schemas.microsoft.com/office/drawing/2014/main" id="{B56F3D2C-0F25-487C-8979-5AE04C0E80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950" y="1601788"/>
            <a:ext cx="8856663" cy="4408487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Systematyczny wzrost liczby spółek z udziałem kapitału zagranicznego jako szansa na nowe miejsca pracy i wzrost gospodarczy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Rozwój współpracy transgranicznej (w tym w ramach międzynarodowego rezerwatu biosfery „Karpaty Wschodnie” oraz Euroregionu Karpackiego)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Otwierający się rynek usług w ramach „srebrnej gospodarki” (</a:t>
            </a:r>
            <a:r>
              <a:rPr lang="pl-PL" altLang="pl-PL" sz="2000" i="1">
                <a:latin typeface="Arial" panose="020B0604020202020204" pitchFamily="34" charset="0"/>
                <a:cs typeface="Arial" panose="020B0604020202020204" pitchFamily="34" charset="0"/>
              </a:rPr>
              <a:t>silver economy)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Rozwój badań, pojawianie się nowych technologii i wzrost świadomości społecznej w zakresie ochrony środowiska, energetyki i zrównoważonego rozwoju 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Wzrastająca świadomość społeczeństwa w zakresie profilaktyki zdrowia oraz zdrowego trybu życia 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Potencjał B+R podkarpackich uczelni oraz sektora prywatnego 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pl-PL" altLang="pl-PL"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C56EDF9-7668-4F62-95EA-3665D494A69D}"/>
              </a:ext>
            </a:extLst>
          </p:cNvPr>
          <p:cNvSpPr/>
          <p:nvPr/>
        </p:nvSpPr>
        <p:spPr>
          <a:xfrm>
            <a:off x="0" y="22066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A0A9C79-91A8-46E5-AB28-37FF68A13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613"/>
            <a:ext cx="8229600" cy="5667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ZAGROŻENIA</a:t>
            </a:r>
            <a:br>
              <a:rPr lang="pl-PL" sz="2200" b="1" dirty="0">
                <a:latin typeface="Arial" pitchFamily="34" charset="0"/>
                <a:cs typeface="Arial" pitchFamily="34" charset="0"/>
              </a:rPr>
            </a:b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700" name="Symbol zastępczy zawartości 7">
            <a:extLst>
              <a:ext uri="{FF2B5EF4-FFF2-40B4-BE49-F238E27FC236}">
                <a16:creationId xmlns:a16="http://schemas.microsoft.com/office/drawing/2014/main" id="{CD5D620E-6641-49D4-A694-EBDA42CFE5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773238"/>
            <a:ext cx="9036050" cy="473392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Peryferyjne położenie i słabe skomunikowanie ze stolicą kraju 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Wysoka wrażliwość sektora turystycznego na zmiany w koniunkturze gospodarczej 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Niewystarczające dostosowanie rozwiązań prawnych do współpracy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Odpływ młodych, aktywnych i wysoko wykwalifikowanych kadr 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Niewystarczająca (i nie w pełni spójna) współpraca województw i regionów państw sąsiednich z województwem podkarpackim w zakresie ochrony przed zagrożeniami i ochrony środowiska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632863E0-B854-471A-876E-7DDCCEEF3476}"/>
              </a:ext>
            </a:extLst>
          </p:cNvPr>
          <p:cNvSpPr/>
          <p:nvPr/>
        </p:nvSpPr>
        <p:spPr>
          <a:xfrm>
            <a:off x="0" y="5300663"/>
            <a:ext cx="9090025" cy="574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1E1FC2D-70AB-4136-9932-DF1C48727783}"/>
              </a:ext>
            </a:extLst>
          </p:cNvPr>
          <p:cNvSpPr txBox="1"/>
          <p:nvPr/>
        </p:nvSpPr>
        <p:spPr>
          <a:xfrm>
            <a:off x="647700" y="1720850"/>
            <a:ext cx="7848600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002060"/>
                </a:solidFill>
                <a:latin typeface="Calibri"/>
                <a:cs typeface="+mn-cs"/>
              </a:rPr>
              <a:t>29.10.2018 r. </a:t>
            </a:r>
            <a:r>
              <a:rPr lang="pl-PL" b="0" dirty="0">
                <a:solidFill>
                  <a:srgbClr val="002060"/>
                </a:solidFill>
                <a:latin typeface="Calibri"/>
                <a:cs typeface="+mn-cs"/>
              </a:rPr>
              <a:t>Uchwała Sejmiku Województwa Podkarpackiego nr LXII/986/18 w sprawie przystąpienia do opracowania Strategii rozwoju województwa – Podkarpackie 2030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002060"/>
                </a:solidFill>
                <a:latin typeface="Calibri"/>
                <a:cs typeface="+mn-cs"/>
              </a:rPr>
              <a:t>I kwartał 2019 r. </a:t>
            </a:r>
            <a:r>
              <a:rPr lang="pl-PL" b="0" dirty="0">
                <a:solidFill>
                  <a:srgbClr val="002060"/>
                </a:solidFill>
                <a:latin typeface="Calibri"/>
                <a:cs typeface="+mn-cs"/>
              </a:rPr>
              <a:t>- Wybór eksperta zewnętrznego do nadzoru merytorycznego  i powołanie Zespołu Roboczego ds. opracowania SRW 2030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002060"/>
                </a:solidFill>
                <a:latin typeface="Calibri"/>
                <a:cs typeface="+mn-cs"/>
              </a:rPr>
              <a:t>III kwartał 2019 r.</a:t>
            </a:r>
            <a:r>
              <a:rPr lang="pl-PL" b="0" dirty="0">
                <a:solidFill>
                  <a:srgbClr val="002060"/>
                </a:solidFill>
                <a:latin typeface="Calibri"/>
                <a:cs typeface="+mn-cs"/>
              </a:rPr>
              <a:t> - Przyjęcie Założeń Strategii rozwoju województwa – Podkarpackie 2030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002060"/>
                </a:solidFill>
                <a:latin typeface="Calibri"/>
                <a:cs typeface="+mn-cs"/>
              </a:rPr>
              <a:t>III kwartał 2019 r. </a:t>
            </a:r>
            <a:r>
              <a:rPr lang="pl-PL" b="0" dirty="0">
                <a:solidFill>
                  <a:srgbClr val="002060"/>
                </a:solidFill>
                <a:latin typeface="Calibri"/>
                <a:cs typeface="+mn-cs"/>
              </a:rPr>
              <a:t>-</a:t>
            </a:r>
            <a:r>
              <a:rPr lang="pl-PL" dirty="0">
                <a:solidFill>
                  <a:srgbClr val="002060"/>
                </a:solidFill>
                <a:latin typeface="Calibri"/>
                <a:cs typeface="+mn-cs"/>
              </a:rPr>
              <a:t> </a:t>
            </a:r>
            <a:r>
              <a:rPr lang="pl-PL" b="0" dirty="0">
                <a:solidFill>
                  <a:srgbClr val="002060"/>
                </a:solidFill>
                <a:latin typeface="Calibri"/>
                <a:cs typeface="+mn-cs"/>
              </a:rPr>
              <a:t>Wskazanie Zespołów Zadaniowych dla poszczególnych obszarów tematycznych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002060"/>
                </a:solidFill>
                <a:latin typeface="Calibri"/>
                <a:cs typeface="+mn-cs"/>
              </a:rPr>
              <a:t>IV kwartał 2019 r. </a:t>
            </a:r>
            <a:r>
              <a:rPr lang="pl-PL" b="0" dirty="0">
                <a:solidFill>
                  <a:srgbClr val="002060"/>
                </a:solidFill>
                <a:latin typeface="Calibri"/>
                <a:cs typeface="+mn-cs"/>
              </a:rPr>
              <a:t>- Opracowanie części kierunkowej </a:t>
            </a:r>
            <a:r>
              <a:rPr lang="pl-PL" b="0" i="1" dirty="0">
                <a:solidFill>
                  <a:srgbClr val="002060"/>
                </a:solidFill>
                <a:latin typeface="Calibri"/>
                <a:cs typeface="+mn-cs"/>
              </a:rPr>
              <a:t>Strategii</a:t>
            </a:r>
            <a:r>
              <a:rPr lang="pl-PL" b="0" dirty="0">
                <a:solidFill>
                  <a:srgbClr val="002060"/>
                </a:solidFill>
                <a:latin typeface="Calibri"/>
                <a:cs typeface="+mn-cs"/>
              </a:rPr>
              <a:t>, ram finansowych i scenariuszy rozwojowych województwa, ewaluacji ex-</a:t>
            </a:r>
            <a:r>
              <a:rPr lang="pl-PL" b="0" dirty="0" err="1">
                <a:solidFill>
                  <a:srgbClr val="002060"/>
                </a:solidFill>
                <a:latin typeface="Calibri"/>
                <a:cs typeface="+mn-cs"/>
              </a:rPr>
              <a:t>ante</a:t>
            </a:r>
            <a:r>
              <a:rPr lang="pl-PL" b="0" dirty="0">
                <a:solidFill>
                  <a:srgbClr val="002060"/>
                </a:solidFill>
                <a:latin typeface="Calibri"/>
                <a:cs typeface="+mn-cs"/>
              </a:rPr>
              <a:t>  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pl-PL" b="0" dirty="0">
                <a:solidFill>
                  <a:srgbClr val="002060"/>
                </a:solidFill>
                <a:latin typeface="Calibri"/>
                <a:cs typeface="+mn-cs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7E80B89-5723-45EE-9C0A-2A88C18FA7C5}"/>
              </a:ext>
            </a:extLst>
          </p:cNvPr>
          <p:cNvSpPr/>
          <p:nvPr/>
        </p:nvSpPr>
        <p:spPr>
          <a:xfrm>
            <a:off x="0" y="5229225"/>
            <a:ext cx="4572000" cy="162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8" name="Tytuł 18">
            <a:extLst>
              <a:ext uri="{FF2B5EF4-FFF2-40B4-BE49-F238E27FC236}">
                <a16:creationId xmlns:a16="http://schemas.microsoft.com/office/drawing/2014/main" id="{C576A38D-74B0-43E8-A7BE-72DD7640FF79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1017588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pl-PL" sz="21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ETAPY PRZYGOTOWANIA STRATEGII ROZWOJU WOJEWÓDZTWA – PODKARPACKIE 2030</a:t>
            </a:r>
            <a:endParaRPr lang="pl-PL" b="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E0761361-24EB-46F1-B4C8-A3185EE46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788" y="476250"/>
            <a:ext cx="11052176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3">
            <a:extLst>
              <a:ext uri="{FF2B5EF4-FFF2-40B4-BE49-F238E27FC236}">
                <a16:creationId xmlns:a16="http://schemas.microsoft.com/office/drawing/2014/main" id="{559497FB-8C69-4409-A5B6-70B5A3B69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03263" y="5548313"/>
            <a:ext cx="10461626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dtytuł 1">
            <a:extLst>
              <a:ext uri="{FF2B5EF4-FFF2-40B4-BE49-F238E27FC236}">
                <a16:creationId xmlns:a16="http://schemas.microsoft.com/office/drawing/2014/main" id="{D5FDCD90-364B-4807-B6B4-F66F502F7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8888" y="5548313"/>
            <a:ext cx="6400800" cy="13858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projekt</a:t>
            </a:r>
            <a:br>
              <a:rPr lang="pl-PL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l-PL" sz="2400" b="1" i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Strategia rozwoju województwa</a:t>
            </a:r>
            <a:br>
              <a:rPr lang="pl-PL" sz="24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l-PL" sz="24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pl-PL" sz="2400" b="1" i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Podkarpackie 2030</a:t>
            </a:r>
            <a:endParaRPr lang="pl-PL" sz="2400" dirty="0"/>
          </a:p>
        </p:txBody>
      </p:sp>
      <p:pic>
        <p:nvPicPr>
          <p:cNvPr id="35845" name="Picture 33">
            <a:extLst>
              <a:ext uri="{FF2B5EF4-FFF2-40B4-BE49-F238E27FC236}">
                <a16:creationId xmlns:a16="http://schemas.microsoft.com/office/drawing/2014/main" id="{2C971310-FA7C-4B17-B3ED-5B0D8753A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575" y="-374650"/>
            <a:ext cx="1046321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E013C8B-842B-41BE-A6A0-F2FE67E7EE42}"/>
              </a:ext>
            </a:extLst>
          </p:cNvPr>
          <p:cNvSpPr txBox="1"/>
          <p:nvPr/>
        </p:nvSpPr>
        <p:spPr>
          <a:xfrm>
            <a:off x="684213" y="2611438"/>
            <a:ext cx="799465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 </a:t>
            </a:r>
            <a:endParaRPr lang="pl-PL" sz="2400" dirty="0">
              <a:solidFill>
                <a:prstClr val="white"/>
              </a:solidFill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35847" name="Obraz 12">
            <a:extLst>
              <a:ext uri="{FF2B5EF4-FFF2-40B4-BE49-F238E27FC236}">
                <a16:creationId xmlns:a16="http://schemas.microsoft.com/office/drawing/2014/main" id="{D17110A4-DBED-469A-80DB-A9CC60B13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11125"/>
            <a:ext cx="7921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25">
            <a:extLst>
              <a:ext uri="{FF2B5EF4-FFF2-40B4-BE49-F238E27FC236}">
                <a16:creationId xmlns:a16="http://schemas.microsoft.com/office/drawing/2014/main" id="{ED7B2ADE-D184-4646-82C7-1519F10E0B1D}"/>
              </a:ext>
            </a:extLst>
          </p:cNvPr>
          <p:cNvSpPr/>
          <p:nvPr/>
        </p:nvSpPr>
        <p:spPr>
          <a:xfrm>
            <a:off x="0" y="40481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i="1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UKŁAD PROJEKTU STRATEGII ROZOWJU WOJEWÓDZTWA – PODKARPACKIE 2030</a:t>
            </a:r>
            <a:endParaRPr lang="pl-PL" sz="2000" b="0" dirty="0">
              <a:solidFill>
                <a:prstClr val="white"/>
              </a:solidFill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8BCC9332-01FC-4EA4-A067-2DA1B3634B9B}"/>
              </a:ext>
            </a:extLst>
          </p:cNvPr>
          <p:cNvSpPr/>
          <p:nvPr/>
        </p:nvSpPr>
        <p:spPr>
          <a:xfrm>
            <a:off x="0" y="5300663"/>
            <a:ext cx="9090025" cy="566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3" name="Rounded Rectangle 23">
            <a:extLst>
              <a:ext uri="{FF2B5EF4-FFF2-40B4-BE49-F238E27FC236}">
                <a16:creationId xmlns:a16="http://schemas.microsoft.com/office/drawing/2014/main" id="{609AB6C9-91F6-4852-9411-F68A8C3251B7}"/>
              </a:ext>
            </a:extLst>
          </p:cNvPr>
          <p:cNvSpPr/>
          <p:nvPr/>
        </p:nvSpPr>
        <p:spPr>
          <a:xfrm>
            <a:off x="568325" y="5322888"/>
            <a:ext cx="7783513" cy="5667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RAMY FINANSOWE i SYSTEM REALIZACJI SRW 2030 </a:t>
            </a:r>
          </a:p>
        </p:txBody>
      </p:sp>
      <p:sp>
        <p:nvSpPr>
          <p:cNvPr id="22" name="Rounded Rectangle 23">
            <a:extLst>
              <a:ext uri="{FF2B5EF4-FFF2-40B4-BE49-F238E27FC236}">
                <a16:creationId xmlns:a16="http://schemas.microsoft.com/office/drawing/2014/main" id="{682CDAC3-0859-49A3-BCBC-9CBB22881634}"/>
              </a:ext>
            </a:extLst>
          </p:cNvPr>
          <p:cNvSpPr/>
          <p:nvPr/>
        </p:nvSpPr>
        <p:spPr>
          <a:xfrm>
            <a:off x="1117600" y="3746500"/>
            <a:ext cx="7234238" cy="565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SCENARIUSZE ROZWOJU WOJEWÓDZTWA</a:t>
            </a: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id="{1919264E-304A-4A30-A828-7E40DA955D08}"/>
              </a:ext>
            </a:extLst>
          </p:cNvPr>
          <p:cNvSpPr/>
          <p:nvPr/>
        </p:nvSpPr>
        <p:spPr>
          <a:xfrm>
            <a:off x="695325" y="2135188"/>
            <a:ext cx="7656513" cy="565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7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anose="020B0604020202020204" pitchFamily="34" charset="0"/>
              </a:rPr>
              <a:t>DIAGNOZA STRATEGICZNA I ANALIZA SWOT 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7D8A1F6B-6746-489B-9565-E056A04364DB}"/>
              </a:ext>
            </a:extLst>
          </p:cNvPr>
          <p:cNvSpPr/>
          <p:nvPr/>
        </p:nvSpPr>
        <p:spPr>
          <a:xfrm>
            <a:off x="422275" y="1358900"/>
            <a:ext cx="7929563" cy="5667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UWARUNKOWANIA ZEWNĘTRZNE STRATEGII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A09FF45B-7F0F-4970-8524-AEED3CFC8E22}"/>
              </a:ext>
            </a:extLst>
          </p:cNvPr>
          <p:cNvSpPr/>
          <p:nvPr/>
        </p:nvSpPr>
        <p:spPr>
          <a:xfrm rot="2700000">
            <a:off x="-4518819" y="751681"/>
            <a:ext cx="5821363" cy="5822951"/>
          </a:xfrm>
          <a:prstGeom prst="arc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black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5F7E6D8-152E-410E-BFA1-3266EF3094EB}"/>
              </a:ext>
            </a:extLst>
          </p:cNvPr>
          <p:cNvSpPr/>
          <p:nvPr/>
        </p:nvSpPr>
        <p:spPr>
          <a:xfrm>
            <a:off x="582613" y="2054225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67E3CE4-2D51-4B4C-B6EE-79F6B1835E1E}"/>
              </a:ext>
            </a:extLst>
          </p:cNvPr>
          <p:cNvSpPr/>
          <p:nvPr/>
        </p:nvSpPr>
        <p:spPr>
          <a:xfrm>
            <a:off x="1085850" y="2921000"/>
            <a:ext cx="7265988" cy="5667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WIZJA WOJEWÓDZTWA PODKARPACKIEGO 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I UKŁAD CELÓW STRTEGII </a:t>
            </a:r>
            <a:endParaRPr lang="pl-PL" i="1" dirty="0">
              <a:solidFill>
                <a:srgbClr val="1F497D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CF7C273-B418-4271-8CAA-C8CEDB46065E}"/>
              </a:ext>
            </a:extLst>
          </p:cNvPr>
          <p:cNvSpPr/>
          <p:nvPr/>
        </p:nvSpPr>
        <p:spPr>
          <a:xfrm>
            <a:off x="850900" y="2846388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F8B2062-C5F3-4CAC-B1FC-B77366CAF20A}"/>
              </a:ext>
            </a:extLst>
          </p:cNvPr>
          <p:cNvSpPr/>
          <p:nvPr/>
        </p:nvSpPr>
        <p:spPr>
          <a:xfrm>
            <a:off x="239713" y="1298575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9EA0F40-4F0E-401E-A13E-F9452B790AE0}"/>
              </a:ext>
            </a:extLst>
          </p:cNvPr>
          <p:cNvSpPr/>
          <p:nvPr/>
        </p:nvSpPr>
        <p:spPr>
          <a:xfrm>
            <a:off x="849313" y="3676650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80913A-C7ED-4011-BF05-67E71BA2FEDE}"/>
              </a:ext>
            </a:extLst>
          </p:cNvPr>
          <p:cNvSpPr/>
          <p:nvPr/>
        </p:nvSpPr>
        <p:spPr>
          <a:xfrm>
            <a:off x="239713" y="5283200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32" name="Rounded Rectangle 23">
            <a:extLst>
              <a:ext uri="{FF2B5EF4-FFF2-40B4-BE49-F238E27FC236}">
                <a16:creationId xmlns:a16="http://schemas.microsoft.com/office/drawing/2014/main" id="{4CF92C5D-377E-4115-9D7C-A7821893B5E2}"/>
              </a:ext>
            </a:extLst>
          </p:cNvPr>
          <p:cNvSpPr/>
          <p:nvPr/>
        </p:nvSpPr>
        <p:spPr>
          <a:xfrm>
            <a:off x="692150" y="4597400"/>
            <a:ext cx="7659688" cy="5667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OBSZARY TEMATYCZNE, PRIORYTETY, KIERUNKI DZIAŁAŃ</a:t>
            </a:r>
          </a:p>
        </p:txBody>
      </p:sp>
      <p:sp>
        <p:nvSpPr>
          <p:cNvPr id="33" name="Oval 30">
            <a:extLst>
              <a:ext uri="{FF2B5EF4-FFF2-40B4-BE49-F238E27FC236}">
                <a16:creationId xmlns:a16="http://schemas.microsoft.com/office/drawing/2014/main" id="{ADE87D63-C709-41AE-A927-CBE71FCB4896}"/>
              </a:ext>
            </a:extLst>
          </p:cNvPr>
          <p:cNvSpPr/>
          <p:nvPr/>
        </p:nvSpPr>
        <p:spPr>
          <a:xfrm>
            <a:off x="566738" y="4511675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3DC40B6-4A76-4ED5-B080-8C886FEBC06A}"/>
              </a:ext>
            </a:extLst>
          </p:cNvPr>
          <p:cNvSpPr txBox="1"/>
          <p:nvPr/>
        </p:nvSpPr>
        <p:spPr>
          <a:xfrm>
            <a:off x="4211638" y="692150"/>
            <a:ext cx="3744912" cy="446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8EBA66CA-889E-4D76-87F2-25E8F8C9CA9A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39939" name="Tytuł 1">
            <a:extLst>
              <a:ext uri="{FF2B5EF4-FFF2-40B4-BE49-F238E27FC236}">
                <a16:creationId xmlns:a16="http://schemas.microsoft.com/office/drawing/2014/main" id="{A129E1AC-0AA0-4244-9B52-0E0FDA7669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7463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WIZJA WOJEWÓDZTWA PODKARPACKIEGO</a:t>
            </a:r>
            <a:endParaRPr lang="pl-PL" altLang="pl-PL" sz="24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8E9807D9-47B4-426E-B458-C6161D9C6D32}"/>
              </a:ext>
            </a:extLst>
          </p:cNvPr>
          <p:cNvCxnSpPr>
            <a:cxnSpLocks/>
          </p:cNvCxnSpPr>
          <p:nvPr/>
        </p:nvCxnSpPr>
        <p:spPr>
          <a:xfrm>
            <a:off x="31750" y="1052513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1" name="Picture 2" descr="C:\Users\j.stachurska\AppData\Local\Microsoft\Windows\Temporary Internet Files\Content.Outlook\UD42YJX5\droga.jpg">
            <a:extLst>
              <a:ext uri="{FF2B5EF4-FFF2-40B4-BE49-F238E27FC236}">
                <a16:creationId xmlns:a16="http://schemas.microsoft.com/office/drawing/2014/main" id="{3B91EE3E-B733-45B7-89F7-89818B3E2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7169" b="21140"/>
          <a:stretch>
            <a:fillRect/>
          </a:stretch>
        </p:blipFill>
        <p:spPr bwMode="auto">
          <a:xfrm>
            <a:off x="-42863" y="1098550"/>
            <a:ext cx="9175751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28">
            <a:extLst>
              <a:ext uri="{FF2B5EF4-FFF2-40B4-BE49-F238E27FC236}">
                <a16:creationId xmlns:a16="http://schemas.microsoft.com/office/drawing/2014/main" id="{101540A6-DF75-4330-B1F0-8AB0AA38521A}"/>
              </a:ext>
            </a:extLst>
          </p:cNvPr>
          <p:cNvSpPr/>
          <p:nvPr/>
        </p:nvSpPr>
        <p:spPr>
          <a:xfrm>
            <a:off x="427038" y="1276350"/>
            <a:ext cx="8289925" cy="2657475"/>
          </a:xfrm>
          <a:prstGeom prst="round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i="1" dirty="0">
                <a:solidFill>
                  <a:prstClr val="white"/>
                </a:solidFill>
              </a:rPr>
              <a:t>W 2030 roku województwo podkarpackie to obszar innowacyjnego i zrównoważonego rozwoju gospodarczego, odpowiedzialnie wykorzystujący wewnętrzne potencjały i zapewniający wysoką jakość życia mieszkańców we wszystkich subregionach oraz lider rozwoju wśród województw makroregionu Polski Wschodniej i aktywny uczestnik relacji transgranicznych.</a:t>
            </a:r>
            <a:endParaRPr lang="pl-PL" sz="2400" b="0" dirty="0">
              <a:solidFill>
                <a:prstClr val="white"/>
              </a:solidFill>
            </a:endParaRP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C5BAF41F-BB19-4804-AC5A-FBDC9BFEE65C}"/>
              </a:ext>
            </a:extLst>
          </p:cNvPr>
          <p:cNvSpPr/>
          <p:nvPr/>
        </p:nvSpPr>
        <p:spPr>
          <a:xfrm>
            <a:off x="211138" y="4365625"/>
            <a:ext cx="5224462" cy="2279650"/>
          </a:xfrm>
          <a:prstGeom prst="roundRect">
            <a:avLst/>
          </a:prstGeom>
          <a:solidFill>
            <a:schemeClr val="accent5">
              <a:alpha val="4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solidFill>
                <a:prstClr val="white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solidFill>
                <a:prstClr val="white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prstClr val="white"/>
                </a:solidFill>
              </a:rPr>
              <a:t>Warunki realizacji wizji: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white"/>
                </a:solidFill>
              </a:rPr>
              <a:t>Potencjał finansowy interesariuszy rozwoju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white"/>
                </a:solidFill>
              </a:rPr>
              <a:t>Realizacja inwestycji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white"/>
                </a:solidFill>
              </a:rPr>
              <a:t>Dostępność transportowa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white"/>
                </a:solidFill>
              </a:rPr>
              <a:t>Procesy demograficzne i  społeczne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white"/>
                </a:solidFill>
              </a:rPr>
              <a:t>Dostępność kapitału ludzkiego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0" dirty="0">
              <a:solidFill>
                <a:prstClr val="white"/>
              </a:solidFill>
            </a:endParaRP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DF44CF34-BF2B-499E-A3FA-DC35ED432FC3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pic>
        <p:nvPicPr>
          <p:cNvPr id="40963" name="Symbol zastępczy zawartości 4">
            <a:extLst>
              <a:ext uri="{FF2B5EF4-FFF2-40B4-BE49-F238E27FC236}">
                <a16:creationId xmlns:a16="http://schemas.microsoft.com/office/drawing/2014/main" id="{1E8ED58B-075D-43B1-8A9B-BBAE20ED8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0463"/>
            <a:ext cx="9144000" cy="569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ytuł 1">
            <a:extLst>
              <a:ext uri="{FF2B5EF4-FFF2-40B4-BE49-F238E27FC236}">
                <a16:creationId xmlns:a16="http://schemas.microsoft.com/office/drawing/2014/main" id="{025DA167-FA55-4A0C-95E7-1ED6F0C64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" y="188913"/>
            <a:ext cx="8229600" cy="1152525"/>
          </a:xfrm>
        </p:spPr>
        <p:txBody>
          <a:bodyPr/>
          <a:lstStyle/>
          <a:p>
            <a:pPr eaLnBrk="1" hangingPunct="1"/>
            <a:b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7075E1A6-E5AF-4B40-97AD-E0A945086D73}"/>
              </a:ext>
            </a:extLst>
          </p:cNvPr>
          <p:cNvCxnSpPr>
            <a:cxnSpLocks/>
          </p:cNvCxnSpPr>
          <p:nvPr/>
        </p:nvCxnSpPr>
        <p:spPr>
          <a:xfrm>
            <a:off x="0" y="1146175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6" name="Tytuł 1">
            <a:extLst>
              <a:ext uri="{FF2B5EF4-FFF2-40B4-BE49-F238E27FC236}">
                <a16:creationId xmlns:a16="http://schemas.microsoft.com/office/drawing/2014/main" id="{7CAE2161-1E4A-4BC1-B8CA-8E4FDCB8F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4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>
                <a:solidFill>
                  <a:srgbClr val="002060"/>
                </a:solidFill>
                <a:latin typeface="Arial" panose="020B0604020202020204" pitchFamily="34" charset="0"/>
              </a:rPr>
              <a:t>CEL GŁÓWNY </a:t>
            </a:r>
            <a:r>
              <a:rPr lang="pl-PL" altLang="pl-PL" sz="2400" i="1">
                <a:solidFill>
                  <a:srgbClr val="002060"/>
                </a:solidFill>
                <a:latin typeface="Arial" panose="020B0604020202020204" pitchFamily="34" charset="0"/>
              </a:rPr>
              <a:t>STRATEGII</a:t>
            </a:r>
            <a:endParaRPr lang="pl-PL" altLang="pl-PL" sz="2400" b="0" i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id="{C78198D9-0A58-40DC-BC07-60554454CA02}"/>
              </a:ext>
            </a:extLst>
          </p:cNvPr>
          <p:cNvSpPr/>
          <p:nvPr/>
        </p:nvSpPr>
        <p:spPr>
          <a:xfrm>
            <a:off x="495300" y="1331913"/>
            <a:ext cx="8289925" cy="2705100"/>
          </a:xfrm>
          <a:prstGeom prst="round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i="1" dirty="0">
                <a:solidFill>
                  <a:prstClr val="white"/>
                </a:solidFill>
              </a:rPr>
              <a:t>Odpowiedzialne i efektywne wykorzystanie zasobów </a:t>
            </a:r>
            <a:r>
              <a:rPr lang="pl-PL" sz="2400" i="1" dirty="0" err="1">
                <a:solidFill>
                  <a:prstClr val="white"/>
                </a:solidFill>
              </a:rPr>
              <a:t>endo</a:t>
            </a:r>
            <a:r>
              <a:rPr lang="pl-PL" sz="2400" i="1" dirty="0">
                <a:solidFill>
                  <a:prstClr val="white"/>
                </a:solidFill>
              </a:rPr>
              <a:t>-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i="1" dirty="0">
                <a:solidFill>
                  <a:prstClr val="white"/>
                </a:solidFill>
              </a:rPr>
              <a:t>i egzogenicznych regionu, zapewniające trwały, zrównoważony i terytorialnie równomierny rozwój gospodarczy oraz wysoką jakość życia mieszkańców województwa</a:t>
            </a:r>
            <a:endParaRPr lang="pl-PL" sz="2400" b="0" dirty="0">
              <a:solidFill>
                <a:prstClr val="white"/>
              </a:solidFill>
            </a:endParaRP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C070BA07-6BDC-4F46-9F66-CDDB0CDEBD6F}"/>
              </a:ext>
            </a:extLst>
          </p:cNvPr>
          <p:cNvSpPr/>
          <p:nvPr/>
        </p:nvSpPr>
        <p:spPr>
          <a:xfrm>
            <a:off x="77788" y="4622800"/>
            <a:ext cx="2935287" cy="1649413"/>
          </a:xfrm>
          <a:prstGeom prst="roundRect">
            <a:avLst/>
          </a:prstGeom>
          <a:solidFill>
            <a:schemeClr val="tx2">
              <a:lumMod val="40000"/>
              <a:lumOff val="6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u="sng" dirty="0">
                <a:solidFill>
                  <a:prstClr val="white"/>
                </a:solidFill>
              </a:rPr>
              <a:t>Cel realizowany poprzez: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white"/>
                </a:solidFill>
              </a:rPr>
              <a:t>5 obszarów tematycznych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white"/>
                </a:solidFill>
              </a:rPr>
              <a:t>28 priorytetów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white"/>
                </a:solidFill>
              </a:rPr>
              <a:t>79 kierunków działań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F299207B-21A2-4F5C-BFE6-CB99AAE397AD}"/>
              </a:ext>
            </a:extLst>
          </p:cNvPr>
          <p:cNvSpPr/>
          <p:nvPr/>
        </p:nvSpPr>
        <p:spPr>
          <a:xfrm>
            <a:off x="-9525" y="409575"/>
            <a:ext cx="9180513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white"/>
              </a:solidFill>
            </a:endParaRPr>
          </a:p>
        </p:txBody>
      </p:sp>
      <p:sp>
        <p:nvSpPr>
          <p:cNvPr id="41987" name="Tytuł 1">
            <a:extLst>
              <a:ext uri="{FF2B5EF4-FFF2-40B4-BE49-F238E27FC236}">
                <a16:creationId xmlns:a16="http://schemas.microsoft.com/office/drawing/2014/main" id="{5E2D6533-84E3-4CEE-B649-D5A7A37A7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4663" y="268288"/>
            <a:ext cx="8229600" cy="1143000"/>
          </a:xfrm>
        </p:spPr>
        <p:txBody>
          <a:bodyPr/>
          <a:lstStyle/>
          <a:p>
            <a:pPr eaLnBrk="1" hangingPunct="1"/>
            <a:b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700" b="1">
                <a:latin typeface="Arial" panose="020B0604020202020204" pitchFamily="34" charset="0"/>
                <a:cs typeface="Arial" panose="020B0604020202020204" pitchFamily="34" charset="0"/>
              </a:rPr>
              <a:t>Układ logiczny części kierunkowej </a:t>
            </a:r>
            <a:r>
              <a:rPr lang="pl-PL" altLang="pl-PL" sz="2700" b="1" i="1">
                <a:latin typeface="Arial" panose="020B0604020202020204" pitchFamily="34" charset="0"/>
                <a:cs typeface="Arial" panose="020B0604020202020204" pitchFamily="34" charset="0"/>
              </a:rPr>
              <a:t>Strategii</a:t>
            </a:r>
            <a:br>
              <a:rPr lang="pl-PL" altLang="pl-PL"/>
            </a:b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1A4BA83-E530-42F6-ADA3-C4684516AF8E}"/>
              </a:ext>
            </a:extLst>
          </p:cNvPr>
          <p:cNvGraphicFramePr>
            <a:graphicFrameLocks/>
          </p:cNvGraphicFramePr>
          <p:nvPr/>
        </p:nvGraphicFramePr>
        <p:xfrm>
          <a:off x="323528" y="764704"/>
          <a:ext cx="8363272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1C49D48-24CE-4B73-BAC5-B4DA92D9FE55}"/>
              </a:ext>
            </a:extLst>
          </p:cNvPr>
          <p:cNvGraphicFramePr/>
          <p:nvPr/>
        </p:nvGraphicFramePr>
        <p:xfrm>
          <a:off x="457200" y="1647984"/>
          <a:ext cx="7812360" cy="3848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31CF90F0-34A1-4B7F-A792-458FCC71A3B3}"/>
              </a:ext>
            </a:extLst>
          </p:cNvPr>
          <p:cNvSpPr/>
          <p:nvPr/>
        </p:nvSpPr>
        <p:spPr>
          <a:xfrm>
            <a:off x="0" y="26828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white"/>
              </a:solidFill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D79C472-5C27-4B75-8529-9AF9922513F1}"/>
              </a:ext>
            </a:extLst>
          </p:cNvPr>
          <p:cNvSpPr/>
          <p:nvPr/>
        </p:nvSpPr>
        <p:spPr>
          <a:xfrm>
            <a:off x="498475" y="1152525"/>
            <a:ext cx="8393113" cy="8826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GOSPODARKA I NAUKA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0B6D04C-7845-4F50-AF14-95E285004DA8}"/>
              </a:ext>
            </a:extLst>
          </p:cNvPr>
          <p:cNvSpPr/>
          <p:nvPr/>
        </p:nvSpPr>
        <p:spPr>
          <a:xfrm>
            <a:off x="219075" y="1152525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1.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1E1A8D-E2A1-480C-969C-F76499C7CFE1}"/>
              </a:ext>
            </a:extLst>
          </p:cNvPr>
          <p:cNvSpPr/>
          <p:nvPr/>
        </p:nvSpPr>
        <p:spPr>
          <a:xfrm>
            <a:off x="552450" y="4060825"/>
            <a:ext cx="8353425" cy="8604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DOSTĘPNOŚĆ USŁUG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6EAE8B1-1222-496B-A2DB-E229D2AC1B0A}"/>
              </a:ext>
            </a:extLst>
          </p:cNvPr>
          <p:cNvSpPr/>
          <p:nvPr/>
        </p:nvSpPr>
        <p:spPr>
          <a:xfrm>
            <a:off x="219075" y="4060825"/>
            <a:ext cx="857250" cy="881063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4.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41A91CE-7302-4855-8EAA-123D67925B20}"/>
              </a:ext>
            </a:extLst>
          </p:cNvPr>
          <p:cNvSpPr/>
          <p:nvPr/>
        </p:nvSpPr>
        <p:spPr>
          <a:xfrm>
            <a:off x="550863" y="5022850"/>
            <a:ext cx="8353425" cy="8604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TERYTORIALNY WYMIAR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A7A7AFF-DEFD-45A3-9AD2-5638FC860F11}"/>
              </a:ext>
            </a:extLst>
          </p:cNvPr>
          <p:cNvSpPr/>
          <p:nvPr/>
        </p:nvSpPr>
        <p:spPr>
          <a:xfrm>
            <a:off x="219075" y="5024438"/>
            <a:ext cx="857250" cy="88106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5.</a:t>
            </a:r>
          </a:p>
        </p:txBody>
      </p:sp>
      <p:sp>
        <p:nvSpPr>
          <p:cNvPr id="43017" name="Tytuł 6">
            <a:extLst>
              <a:ext uri="{FF2B5EF4-FFF2-40B4-BE49-F238E27FC236}">
                <a16:creationId xmlns:a16="http://schemas.microsoft.com/office/drawing/2014/main" id="{56DE8B81-13DF-4898-9E86-1F7BDE15DB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UKŁAD OBSZARÓW TEMATYCZNYCH</a:t>
            </a:r>
            <a:endParaRPr lang="pl-PL" altLang="pl-PL" sz="2400">
              <a:solidFill>
                <a:srgbClr val="002060"/>
              </a:solidFill>
            </a:endParaRPr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id="{07318E51-0C15-4B3A-B7CD-F6DE69E28D2F}"/>
              </a:ext>
            </a:extLst>
          </p:cNvPr>
          <p:cNvSpPr/>
          <p:nvPr/>
        </p:nvSpPr>
        <p:spPr>
          <a:xfrm>
            <a:off x="519113" y="2125663"/>
            <a:ext cx="8393112" cy="8826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KAPITAŁ LUDZKI I SPOŁECZNY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id="{A22A1925-2625-4194-B79F-DF0405AE162E}"/>
              </a:ext>
            </a:extLst>
          </p:cNvPr>
          <p:cNvSpPr/>
          <p:nvPr/>
        </p:nvSpPr>
        <p:spPr>
          <a:xfrm>
            <a:off x="219075" y="2116138"/>
            <a:ext cx="857250" cy="88106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2.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id="{DC2A82AA-3FE9-423E-BA0A-130644B9B1D3}"/>
              </a:ext>
            </a:extLst>
          </p:cNvPr>
          <p:cNvSpPr/>
          <p:nvPr/>
        </p:nvSpPr>
        <p:spPr>
          <a:xfrm>
            <a:off x="512763" y="3087688"/>
            <a:ext cx="8393112" cy="8826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INFRASTRUKTURA DLA ZRÓWNOWAŻONEGO ROZWOJU I ŚRODOWISKA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id="{7BE56E12-3A62-4CBC-858E-9335BDCDCC1A}"/>
              </a:ext>
            </a:extLst>
          </p:cNvPr>
          <p:cNvSpPr/>
          <p:nvPr/>
        </p:nvSpPr>
        <p:spPr>
          <a:xfrm>
            <a:off x="219075" y="3097213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id="{B00D380A-5CE7-4272-BCD3-819EBEB7E730}"/>
              </a:ext>
            </a:extLst>
          </p:cNvPr>
          <p:cNvSpPr/>
          <p:nvPr/>
        </p:nvSpPr>
        <p:spPr>
          <a:xfrm>
            <a:off x="0" y="22066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01205C4A-2909-4708-BE8C-12EC07402719}"/>
              </a:ext>
            </a:extLst>
          </p:cNvPr>
          <p:cNvSpPr/>
          <p:nvPr/>
        </p:nvSpPr>
        <p:spPr>
          <a:xfrm>
            <a:off x="0" y="5300663"/>
            <a:ext cx="9090025" cy="574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4FBCDAB-094F-4B0A-9060-D99B4EE24735}"/>
              </a:ext>
            </a:extLst>
          </p:cNvPr>
          <p:cNvSpPr/>
          <p:nvPr/>
        </p:nvSpPr>
        <p:spPr>
          <a:xfrm>
            <a:off x="498475" y="1303338"/>
            <a:ext cx="8393113" cy="8810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Globalne mega-trendy  gospodarcze, społeczne i środowiskowe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C116425-01EC-4279-941C-B0ECD16D3C45}"/>
              </a:ext>
            </a:extLst>
          </p:cNvPr>
          <p:cNvSpPr/>
          <p:nvPr/>
        </p:nvSpPr>
        <p:spPr>
          <a:xfrm>
            <a:off x="219075" y="1303338"/>
            <a:ext cx="857250" cy="88106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712DFFA-2EE6-47B6-99F3-ABAD4D9EC4A3}"/>
              </a:ext>
            </a:extLst>
          </p:cNvPr>
          <p:cNvSpPr/>
          <p:nvPr/>
        </p:nvSpPr>
        <p:spPr>
          <a:xfrm>
            <a:off x="539750" y="4221163"/>
            <a:ext cx="8351838" cy="8620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Kolejne generacje dokumentów strategicznych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FBDB77E-939B-46A1-B9B5-FC28C4F1F323}"/>
              </a:ext>
            </a:extLst>
          </p:cNvPr>
          <p:cNvSpPr/>
          <p:nvPr/>
        </p:nvSpPr>
        <p:spPr>
          <a:xfrm>
            <a:off x="219075" y="4221163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3347C043-464C-4834-8AC1-28344D3556A2}"/>
              </a:ext>
            </a:extLst>
          </p:cNvPr>
          <p:cNvSpPr/>
          <p:nvPr/>
        </p:nvSpPr>
        <p:spPr>
          <a:xfrm>
            <a:off x="522288" y="5173663"/>
            <a:ext cx="8353425" cy="7016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Charakter nowych wyzwań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550B490-913F-49FF-B965-96290D748D20}"/>
              </a:ext>
            </a:extLst>
          </p:cNvPr>
          <p:cNvSpPr/>
          <p:nvPr/>
        </p:nvSpPr>
        <p:spPr>
          <a:xfrm>
            <a:off x="219075" y="5162550"/>
            <a:ext cx="857250" cy="7874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</a:t>
            </a:r>
          </a:p>
        </p:txBody>
      </p:sp>
      <p:sp>
        <p:nvSpPr>
          <p:cNvPr id="30730" name="Tytuł 6">
            <a:extLst>
              <a:ext uri="{FF2B5EF4-FFF2-40B4-BE49-F238E27FC236}">
                <a16:creationId xmlns:a16="http://schemas.microsoft.com/office/drawing/2014/main" id="{64322D99-FC75-4536-9AE3-E68CC71455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1488" y="50800"/>
            <a:ext cx="8394700" cy="1143000"/>
          </a:xfrm>
        </p:spPr>
        <p:txBody>
          <a:bodyPr/>
          <a:lstStyle/>
          <a:p>
            <a:pPr eaLnBrk="1" hangingPunct="1"/>
            <a: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UWARUNKOWANIA ZEWNĘTRZNE </a:t>
            </a:r>
            <a:b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STRATEGII ROZWOJU WOJEWÓDZTWA – PODKARPACKIE 2030</a:t>
            </a:r>
            <a:endParaRPr lang="pl-PL" altLang="pl-PL" sz="2400"/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id="{774CD398-0E27-48DB-9B9B-19C4D310C5A6}"/>
              </a:ext>
            </a:extLst>
          </p:cNvPr>
          <p:cNvSpPr/>
          <p:nvPr/>
        </p:nvSpPr>
        <p:spPr>
          <a:xfrm>
            <a:off x="498475" y="2274888"/>
            <a:ext cx="8393113" cy="8826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Polityka spójności i mechanizmy integracji europejskiej 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id="{A6E77354-FFC5-4904-90D3-DA8AF6FDAE0B}"/>
              </a:ext>
            </a:extLst>
          </p:cNvPr>
          <p:cNvSpPr/>
          <p:nvPr/>
        </p:nvSpPr>
        <p:spPr>
          <a:xfrm>
            <a:off x="219075" y="2274888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id="{79C1D00A-D683-4AD6-8109-BA5F0C00F8DC}"/>
              </a:ext>
            </a:extLst>
          </p:cNvPr>
          <p:cNvSpPr/>
          <p:nvPr/>
        </p:nvSpPr>
        <p:spPr>
          <a:xfrm>
            <a:off x="498475" y="3248025"/>
            <a:ext cx="8393113" cy="8826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Priorytety gospodarcze rządu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id="{54D1DB58-4337-4054-963A-063602C66763}"/>
              </a:ext>
            </a:extLst>
          </p:cNvPr>
          <p:cNvSpPr/>
          <p:nvPr/>
        </p:nvSpPr>
        <p:spPr>
          <a:xfrm>
            <a:off x="219075" y="3248025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41479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E0F9097-7725-4AAE-ACBF-3D7C0FF76C81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44035" name="Tytuł 1">
            <a:extLst>
              <a:ext uri="{FF2B5EF4-FFF2-40B4-BE49-F238E27FC236}">
                <a16:creationId xmlns:a16="http://schemas.microsoft.com/office/drawing/2014/main" id="{A19E5CC2-2A56-41C8-868B-C58B6923C8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GOSPODARKA I NAUKA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A910E05C-5F82-44E9-B54D-29EBA6E159CC}"/>
              </a:ext>
            </a:extLst>
          </p:cNvPr>
          <p:cNvCxnSpPr>
            <a:cxnSpLocks/>
          </p:cNvCxnSpPr>
          <p:nvPr/>
        </p:nvCxnSpPr>
        <p:spPr>
          <a:xfrm>
            <a:off x="0" y="1052513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37" name="Symbol zastępczy zawartości 4">
            <a:extLst>
              <a:ext uri="{FF2B5EF4-FFF2-40B4-BE49-F238E27FC236}">
                <a16:creationId xmlns:a16="http://schemas.microsoft.com/office/drawing/2014/main" id="{FE20655D-8773-437A-B4BC-474361FEAA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>
          <a:xfrm>
            <a:off x="0" y="1122363"/>
            <a:ext cx="9144000" cy="5715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2483639-F777-438F-B97E-7CC0424EA615}"/>
              </a:ext>
            </a:extLst>
          </p:cNvPr>
          <p:cNvGraphicFramePr/>
          <p:nvPr/>
        </p:nvGraphicFramePr>
        <p:xfrm>
          <a:off x="643574" y="1404410"/>
          <a:ext cx="7848208" cy="4680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5059" name="Tytuł 1">
            <a:extLst>
              <a:ext uri="{FF2B5EF4-FFF2-40B4-BE49-F238E27FC236}">
                <a16:creationId xmlns:a16="http://schemas.microsoft.com/office/drawing/2014/main" id="{0E8A0AA6-FAC2-4C7F-A46F-B149C6620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b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GOSPODARKA I NAUKA</a:t>
            </a:r>
            <a:br>
              <a:rPr lang="pl-PL" altLang="pl-PL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UKŁAD PRIORYTETÓW</a:t>
            </a: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29">
            <a:extLst>
              <a:ext uri="{FF2B5EF4-FFF2-40B4-BE49-F238E27FC236}">
                <a16:creationId xmlns:a16="http://schemas.microsoft.com/office/drawing/2014/main" id="{3C10BAE1-C63D-4E1C-AB63-4D7D3D940641}"/>
              </a:ext>
            </a:extLst>
          </p:cNvPr>
          <p:cNvSpPr/>
          <p:nvPr/>
        </p:nvSpPr>
        <p:spPr>
          <a:xfrm>
            <a:off x="1042988" y="1404938"/>
            <a:ext cx="930275" cy="94456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1.1.</a:t>
            </a:r>
          </a:p>
        </p:txBody>
      </p:sp>
      <p:sp>
        <p:nvSpPr>
          <p:cNvPr id="10" name="Oval 29">
            <a:extLst>
              <a:ext uri="{FF2B5EF4-FFF2-40B4-BE49-F238E27FC236}">
                <a16:creationId xmlns:a16="http://schemas.microsoft.com/office/drawing/2014/main" id="{FE52592A-1603-40E7-8C06-60B349606F6B}"/>
              </a:ext>
            </a:extLst>
          </p:cNvPr>
          <p:cNvSpPr/>
          <p:nvPr/>
        </p:nvSpPr>
        <p:spPr>
          <a:xfrm>
            <a:off x="1042988" y="2538413"/>
            <a:ext cx="930275" cy="94456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1.2.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id="{628706FD-1707-4F97-84D9-D9CB9CD65666}"/>
              </a:ext>
            </a:extLst>
          </p:cNvPr>
          <p:cNvSpPr/>
          <p:nvPr/>
        </p:nvSpPr>
        <p:spPr>
          <a:xfrm>
            <a:off x="1042988" y="3673475"/>
            <a:ext cx="930275" cy="944563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1.3.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id="{2DB23567-08FF-4761-9500-694319BE47FE}"/>
              </a:ext>
            </a:extLst>
          </p:cNvPr>
          <p:cNvSpPr/>
          <p:nvPr/>
        </p:nvSpPr>
        <p:spPr>
          <a:xfrm>
            <a:off x="1042988" y="4699000"/>
            <a:ext cx="930275" cy="944563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1.4.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ytuł 1">
            <a:extLst>
              <a:ext uri="{FF2B5EF4-FFF2-40B4-BE49-F238E27FC236}">
                <a16:creationId xmlns:a16="http://schemas.microsoft.com/office/drawing/2014/main" id="{8044F12B-0F3E-46EB-8CFD-293D828D68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6950"/>
          </a:xfrm>
        </p:spPr>
        <p:txBody>
          <a:bodyPr/>
          <a:lstStyle/>
          <a:p>
            <a:pPr eaLnBrk="1" hangingPunct="1"/>
            <a:b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GOSPODARKA I NAUKA</a:t>
            </a:r>
            <a:br>
              <a:rPr lang="pl-PL" altLang="pl-PL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UKŁAD PRIORYTETÓW I KIERUNKÓW DZIAŁAŃ</a:t>
            </a: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20162D-1F48-4804-9F69-2269F6B57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A38C5F7B-498D-40EE-8033-470F2CB94ECF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665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6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99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1.1. Nauka, badania i szkolnictwo wyższe wspierające gospodarkę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1.1.1. Rozwój nauki i szkolnictwa wyższego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1.1.2. Zwiększenie roli badań w stymulowaniu rozwoju gospodarki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1.2.  Inteligentne specjalizacje województwa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1.2.1. Wzmacnianie i rozwój inteligentnych specjalizacji gospodarczych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1.2.2. Prowadzenie przedsiębiorczego procesu odkrywania (PPO) oraz identyfikowanie nowych, rozwojowych branż gospodarki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1.3. Konkurencyjność gospodarki  poprzez innowacje i nowoczesne technologie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1.3.1. Budowa „kultury innowacyjności” w gospodarce regionalnej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1.3.2. Wspieranie innowacyjności w gospodarce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1.3.3. Transformacja przemysłowa (Przemysł 4.0)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1.3.4. Umiędzynarodowianie gospodarki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1.3.5. Podnoszenie konkurencyjności rolnictwa w regionie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1.3.6. Podnoszenie konkurencyjności gospodarki regionalnej w sektorze turystyki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1.4. Gospodarka cyrkularna (Gospodarka obiegu zamkniętego)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1.4.1. Gospodarka cyrkularna, jako kierunek dalszego, zrównoważonego rozwoju gospodarki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1.4.2. Promowanie gospodarki cyrkularnej, jako formy przeciwdziałania negatywnym aspektom </a:t>
                      </a:r>
                      <a:r>
                        <a:rPr lang="pl-PL" sz="1400" b="0" dirty="0" err="1">
                          <a:solidFill>
                            <a:schemeClr val="tx1"/>
                          </a:solidFill>
                          <a:effectLst/>
                        </a:rPr>
                        <a:t>antropogenizacji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B5F0D9EA-A8F6-4FA4-80B8-B2CB4A1BD4DC}"/>
              </a:ext>
            </a:extLst>
          </p:cNvPr>
          <p:cNvCxnSpPr>
            <a:cxnSpLocks/>
          </p:cNvCxnSpPr>
          <p:nvPr/>
        </p:nvCxnSpPr>
        <p:spPr>
          <a:xfrm>
            <a:off x="0" y="1171575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701C1D11-4CC6-4CD3-A2A2-F0B05B4CA4B2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33197378-4E09-4B5F-8823-5879381C5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KAPITAŁ LUDZKI I SPOŁECZNY</a:t>
            </a:r>
          </a:p>
        </p:txBody>
      </p:sp>
      <p:pic>
        <p:nvPicPr>
          <p:cNvPr id="47108" name="Symbol zastępczy zawartości 4">
            <a:extLst>
              <a:ext uri="{FF2B5EF4-FFF2-40B4-BE49-F238E27FC236}">
                <a16:creationId xmlns:a16="http://schemas.microsoft.com/office/drawing/2014/main" id="{154A42B8-0606-400A-BD5E-84C9419CE9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" r="2335" b="1463"/>
          <a:stretch>
            <a:fillRect/>
          </a:stretch>
        </p:blipFill>
        <p:spPr>
          <a:xfrm>
            <a:off x="0" y="1143000"/>
            <a:ext cx="9144000" cy="5805488"/>
          </a:xfr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9808BD6B-687E-41CE-BF25-5496AED72439}"/>
              </a:ext>
            </a:extLst>
          </p:cNvPr>
          <p:cNvCxnSpPr>
            <a:cxnSpLocks/>
          </p:cNvCxnSpPr>
          <p:nvPr/>
        </p:nvCxnSpPr>
        <p:spPr>
          <a:xfrm>
            <a:off x="0" y="1128713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BAD32CC-F0CC-42F2-AC92-4A6BA5450D97}"/>
              </a:ext>
            </a:extLst>
          </p:cNvPr>
          <p:cNvGraphicFramePr/>
          <p:nvPr/>
        </p:nvGraphicFramePr>
        <p:xfrm>
          <a:off x="-396552" y="1989973"/>
          <a:ext cx="5544616" cy="3479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4735244-515F-4020-83E2-47E3ED4BF5FD}"/>
              </a:ext>
            </a:extLst>
          </p:cNvPr>
          <p:cNvGraphicFramePr/>
          <p:nvPr/>
        </p:nvGraphicFramePr>
        <p:xfrm>
          <a:off x="3923928" y="1989973"/>
          <a:ext cx="5760640" cy="2519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ytuł 1">
            <a:extLst>
              <a:ext uri="{FF2B5EF4-FFF2-40B4-BE49-F238E27FC236}">
                <a16:creationId xmlns:a16="http://schemas.microsoft.com/office/drawing/2014/main" id="{2C01950B-6C14-4A0F-BDF7-7B8A37663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2. KAPITAŁ LUDZKI I SPOŁECZNY</a:t>
            </a:r>
            <a:br>
              <a:rPr lang="pl-PL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UKŁAD PRIORYTETÓW</a:t>
            </a:r>
            <a:endParaRPr lang="pl-PL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29">
            <a:extLst>
              <a:ext uri="{FF2B5EF4-FFF2-40B4-BE49-F238E27FC236}">
                <a16:creationId xmlns:a16="http://schemas.microsoft.com/office/drawing/2014/main" id="{9258620B-C128-42AE-B011-8DC61FBA9C2B}"/>
              </a:ext>
            </a:extLst>
          </p:cNvPr>
          <p:cNvSpPr/>
          <p:nvPr/>
        </p:nvSpPr>
        <p:spPr>
          <a:xfrm>
            <a:off x="247650" y="1919288"/>
            <a:ext cx="790575" cy="81756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2.1.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id="{49296DE0-167E-4C2C-92C2-66ED03D1E163}"/>
              </a:ext>
            </a:extLst>
          </p:cNvPr>
          <p:cNvSpPr/>
          <p:nvPr/>
        </p:nvSpPr>
        <p:spPr>
          <a:xfrm>
            <a:off x="244475" y="2860675"/>
            <a:ext cx="792163" cy="8191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2.2.</a:t>
            </a: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CF37DD49-6011-4246-9748-E6A5215A28F6}"/>
              </a:ext>
            </a:extLst>
          </p:cNvPr>
          <p:cNvSpPr/>
          <p:nvPr/>
        </p:nvSpPr>
        <p:spPr>
          <a:xfrm>
            <a:off x="247650" y="3803650"/>
            <a:ext cx="790575" cy="8191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2.3.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id="{3F387353-EE03-4408-BE10-D8B022F9F056}"/>
              </a:ext>
            </a:extLst>
          </p:cNvPr>
          <p:cNvSpPr/>
          <p:nvPr/>
        </p:nvSpPr>
        <p:spPr>
          <a:xfrm>
            <a:off x="247650" y="4702175"/>
            <a:ext cx="790575" cy="81756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2.4.</a:t>
            </a:r>
          </a:p>
        </p:txBody>
      </p:sp>
      <p:sp>
        <p:nvSpPr>
          <p:cNvPr id="19" name="Oval 29">
            <a:extLst>
              <a:ext uri="{FF2B5EF4-FFF2-40B4-BE49-F238E27FC236}">
                <a16:creationId xmlns:a16="http://schemas.microsoft.com/office/drawing/2014/main" id="{25DF0F05-F03A-48B9-9070-92BE731CF062}"/>
              </a:ext>
            </a:extLst>
          </p:cNvPr>
          <p:cNvSpPr/>
          <p:nvPr/>
        </p:nvSpPr>
        <p:spPr>
          <a:xfrm>
            <a:off x="4618038" y="1936750"/>
            <a:ext cx="792162" cy="81756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2.5.</a:t>
            </a:r>
          </a:p>
        </p:txBody>
      </p:sp>
      <p:sp>
        <p:nvSpPr>
          <p:cNvPr id="20" name="Oval 29">
            <a:extLst>
              <a:ext uri="{FF2B5EF4-FFF2-40B4-BE49-F238E27FC236}">
                <a16:creationId xmlns:a16="http://schemas.microsoft.com/office/drawing/2014/main" id="{117A2FD1-5A0A-4971-B68C-82D82CA0758A}"/>
              </a:ext>
            </a:extLst>
          </p:cNvPr>
          <p:cNvSpPr/>
          <p:nvPr/>
        </p:nvSpPr>
        <p:spPr>
          <a:xfrm>
            <a:off x="4643438" y="2840038"/>
            <a:ext cx="792162" cy="8191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2.6.</a:t>
            </a:r>
          </a:p>
        </p:txBody>
      </p:sp>
      <p:sp>
        <p:nvSpPr>
          <p:cNvPr id="21" name="Oval 29">
            <a:extLst>
              <a:ext uri="{FF2B5EF4-FFF2-40B4-BE49-F238E27FC236}">
                <a16:creationId xmlns:a16="http://schemas.microsoft.com/office/drawing/2014/main" id="{FD918A5D-6C9D-4208-A1AD-3C871641E9D4}"/>
              </a:ext>
            </a:extLst>
          </p:cNvPr>
          <p:cNvSpPr/>
          <p:nvPr/>
        </p:nvSpPr>
        <p:spPr>
          <a:xfrm>
            <a:off x="4643438" y="3779838"/>
            <a:ext cx="792162" cy="81756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2.7.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F9FB22-DC5F-469D-9533-4A5405B18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2. KAPITAŁ LUDZKI I SPOŁECZNY </a:t>
            </a:r>
            <a:b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UKŁAD PRIORYTETÓW I KIERUNKÓW DZIAŁAŃ</a:t>
            </a:r>
            <a:endParaRPr lang="pl-PL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7B33CB-7739-4D36-B2CA-D3F6B7DCD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7AA5E383-DAFD-4F1A-80EF-319BA575D57F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681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369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KAPITAŁ LUDZKI I SPOŁECZNY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7940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 Edukacja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2.1.1. Poprawa jakości edukacji i dostępności usług edukacyjnych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2.1.2. Rozwój oferty edukacyjnej, jakości kształcenia i wspierania potrzeb rozwojowych i edukacyjnych dzieci i młodzieży z uwzględnieniem potrzeb regionalnego rynku pracy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2.1.3. Rozwój nowoczesnej infrastruktury edukacyjnej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2.1.4. Kształtowanie i promocja postaw związanych z uczeniem się przez całe życie oraz rozwój placówek kształcenia ustawicznego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2.1.5. Rozwój edukacji nieformalnej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</a:p>
                    <a:p>
                      <a:pPr algn="just"/>
                      <a:endParaRPr lang="pl-PL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 Regionalna polityka zdrowotna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2.2.1. Profesjonalizacja i optymalizacja liczby wykwalifikowanego personelu medycznego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2.2.2. Specjalistyczna baza lecznicza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2.2.3. Promocja </a:t>
                      </a:r>
                      <a:r>
                        <a:rPr lang="pl-PL" sz="1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zachowań</a:t>
                      </a: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prozdrowotnych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 Kultura i dziedzictwo kulturowe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2.3.1. Tworzenie warunków dla upowszechniania kultury, rozwijania form działalności kulturalnej i interpretacji dziedzictwa wraz ze zwiększeniem kompetencji kulturowych mieszkańców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2.3.2. Wzmacnianie współpracy i partnerstwa na rzecz wykorzystania regionalnych zasobów  dziedzictwa i kultury współczesnej jako potencjału rozwojowego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2.3.3. Infrastruktura kultury i zwiększenie atrakcyjności dziedzictwa kulturowego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B6E98D-2F81-4CF2-934D-CEDED9395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2. KAPITAŁ LUDZKI I SPOŁECZNY </a:t>
            </a:r>
            <a:br>
              <a:rPr lang="pl-PL" sz="24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UKŁAD PRIORYTETÓW I KIERUNKÓW DZIAŁAŃ</a:t>
            </a:r>
            <a:endParaRPr lang="pl-PL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39F897-23D6-4426-8047-FE66CC962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1209EACE-3305-43B8-8CF6-6611ECDE0AE7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609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212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KAPITAŁ LUDZKI I SPOŁECZNY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7501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 Rynek pracy i ekonomia społeczna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2.4.1. Aktywizacja zawodowa i utrzymanie zatrudnienia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2.4.2. Miejsca pracy dobrej jakości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2.4.3. Rozwój sektora ekonomii społecznej i solidarnej jako element polityki społecznej województwa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2.4.4. Zwiększenie konkurencyjności przedsiębiorstw społecznych w regionie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2.5. Społeczeństwo obywatelskie i kapitał społeczny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2.5.1. Poprawa zaangażowania społecznego i współpracy pomiędzy podmiotami publicznymi, prywatnymi, sektorem nauki i społeczeństwem obywatelskim poprzez skuteczne wykorzystanie różnych form partnerstwa i współpracy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2.5.2. Wzmacnianie kapitału społecznego poprzez rozwijanie zaufania pomiędzy instytucjami publicznymi a organizacjami społeczeństwa obywatelskiego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2.6. Włączenie społeczne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2.6.1. Działania zmierzające do zmniejszenie poziomu ubóstwa i wykluczenia społecznego w województwie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2.6.2. Aktywizacja społeczna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2.6.3. Wspieranie rodzin i system pieczy zastępczej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2.6.4.Regionalna Polityka Imigracyjna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2.7. Aktywny styl życia i sport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2.7.1. Zapewnienie korzystnych warunków rozwoju sportu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2.7.2. Promocja aktywnego stylu życia</a:t>
                      </a: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B66E306F-F544-4D1B-97A2-24C0E259D3C5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51203" name="Tytuł 1">
            <a:extLst>
              <a:ext uri="{FF2B5EF4-FFF2-40B4-BE49-F238E27FC236}">
                <a16:creationId xmlns:a16="http://schemas.microsoft.com/office/drawing/2014/main" id="{77D2A5F7-942D-4F72-891A-C7BFEFC6F5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INFRASTRUKTURA DLA ZRÓWNOWAŻONEGO ROZWOJU </a:t>
            </a:r>
            <a:br>
              <a:rPr lang="pl-PL" altLang="pl-PL" sz="2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ŚRODOWISKA</a:t>
            </a:r>
          </a:p>
        </p:txBody>
      </p:sp>
      <p:pic>
        <p:nvPicPr>
          <p:cNvPr id="51204" name="Symbol zastępczy zawartości 4">
            <a:extLst>
              <a:ext uri="{FF2B5EF4-FFF2-40B4-BE49-F238E27FC236}">
                <a16:creationId xmlns:a16="http://schemas.microsoft.com/office/drawing/2014/main" id="{829EE975-16FB-4FF7-9D3F-4644532529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8"/>
          <a:stretch>
            <a:fillRect/>
          </a:stretch>
        </p:blipFill>
        <p:spPr>
          <a:xfrm>
            <a:off x="0" y="1143000"/>
            <a:ext cx="9144000" cy="5819775"/>
          </a:xfrm>
        </p:spPr>
      </p:pic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0A019287-9126-4E40-A18C-C73C25C78B8A}"/>
              </a:ext>
            </a:extLst>
          </p:cNvPr>
          <p:cNvCxnSpPr>
            <a:cxnSpLocks/>
          </p:cNvCxnSpPr>
          <p:nvPr/>
        </p:nvCxnSpPr>
        <p:spPr>
          <a:xfrm>
            <a:off x="0" y="1171575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623F20A-DCA1-40D9-9B85-A71A492A0F54}"/>
              </a:ext>
            </a:extLst>
          </p:cNvPr>
          <p:cNvGraphicFramePr/>
          <p:nvPr/>
        </p:nvGraphicFramePr>
        <p:xfrm>
          <a:off x="-468560" y="1513827"/>
          <a:ext cx="5472608" cy="3428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5394732-35DC-4B32-9CC1-A3491D2F97B3}"/>
              </a:ext>
            </a:extLst>
          </p:cNvPr>
          <p:cNvGraphicFramePr/>
          <p:nvPr/>
        </p:nvGraphicFramePr>
        <p:xfrm>
          <a:off x="3728762" y="1667399"/>
          <a:ext cx="5566265" cy="4241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ytuł 1">
            <a:extLst>
              <a:ext uri="{FF2B5EF4-FFF2-40B4-BE49-F238E27FC236}">
                <a16:creationId xmlns:a16="http://schemas.microsoft.com/office/drawing/2014/main" id="{A5026E26-403B-402D-813D-AE415EA095B5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br>
              <a:rPr lang="pl-PL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pl-PL" sz="2200" dirty="0">
                <a:solidFill>
                  <a:srgbClr val="9BBB59"/>
                </a:solidFill>
                <a:latin typeface="Arial" pitchFamily="34" charset="0"/>
                <a:cs typeface="Arial" pitchFamily="34" charset="0"/>
              </a:rPr>
              <a:t>3. INFRASTRUKTURA DLA ZRÓWNOWAŻONEGO ROZWOJU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2200" dirty="0">
                <a:solidFill>
                  <a:srgbClr val="9BBB59"/>
                </a:solidFill>
                <a:latin typeface="Arial" pitchFamily="34" charset="0"/>
                <a:cs typeface="Arial" pitchFamily="34" charset="0"/>
              </a:rPr>
              <a:t> I ŚRODOWISKA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1900" b="0" dirty="0">
                <a:solidFill>
                  <a:srgbClr val="9BBB59"/>
                </a:solidFill>
                <a:latin typeface="Arial" pitchFamily="34" charset="0"/>
                <a:cs typeface="Arial" pitchFamily="34" charset="0"/>
              </a:rPr>
              <a:t>UKŁAD PRIORYTETÓW</a:t>
            </a:r>
          </a:p>
        </p:txBody>
      </p:sp>
      <p:sp>
        <p:nvSpPr>
          <p:cNvPr id="14" name="Oval 29">
            <a:extLst>
              <a:ext uri="{FF2B5EF4-FFF2-40B4-BE49-F238E27FC236}">
                <a16:creationId xmlns:a16="http://schemas.microsoft.com/office/drawing/2014/main" id="{0450569E-E7A1-4B7C-BD33-2621DC017808}"/>
              </a:ext>
            </a:extLst>
          </p:cNvPr>
          <p:cNvSpPr/>
          <p:nvPr/>
        </p:nvSpPr>
        <p:spPr>
          <a:xfrm>
            <a:off x="157163" y="1511300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3.1.</a:t>
            </a:r>
          </a:p>
        </p:txBody>
      </p:sp>
      <p:sp>
        <p:nvSpPr>
          <p:cNvPr id="15" name="Oval 29">
            <a:extLst>
              <a:ext uri="{FF2B5EF4-FFF2-40B4-BE49-F238E27FC236}">
                <a16:creationId xmlns:a16="http://schemas.microsoft.com/office/drawing/2014/main" id="{197D5901-4C91-4E14-A6D4-2CA98249266F}"/>
              </a:ext>
            </a:extLst>
          </p:cNvPr>
          <p:cNvSpPr/>
          <p:nvPr/>
        </p:nvSpPr>
        <p:spPr>
          <a:xfrm>
            <a:off x="4448175" y="4770438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3.8.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id="{0878F728-EB4C-44AC-AC23-4A810A2B7AA6}"/>
              </a:ext>
            </a:extLst>
          </p:cNvPr>
          <p:cNvSpPr/>
          <p:nvPr/>
        </p:nvSpPr>
        <p:spPr>
          <a:xfrm>
            <a:off x="212725" y="3802063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3.3.</a:t>
            </a: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EB9410B7-C18E-4F58-8AA9-65BCCDC9E9B6}"/>
              </a:ext>
            </a:extLst>
          </p:cNvPr>
          <p:cNvSpPr/>
          <p:nvPr/>
        </p:nvSpPr>
        <p:spPr>
          <a:xfrm>
            <a:off x="157163" y="2490788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3.2.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id="{22C0AF4F-FA3F-43E2-993C-2D1B767C8AE6}"/>
              </a:ext>
            </a:extLst>
          </p:cNvPr>
          <p:cNvSpPr/>
          <p:nvPr/>
        </p:nvSpPr>
        <p:spPr>
          <a:xfrm>
            <a:off x="4448175" y="1690688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3.5.</a:t>
            </a:r>
          </a:p>
        </p:txBody>
      </p:sp>
      <p:sp>
        <p:nvSpPr>
          <p:cNvPr id="19" name="Oval 29">
            <a:extLst>
              <a:ext uri="{FF2B5EF4-FFF2-40B4-BE49-F238E27FC236}">
                <a16:creationId xmlns:a16="http://schemas.microsoft.com/office/drawing/2014/main" id="{F8EAF366-FE52-494D-B5F9-3202EEB71DA8}"/>
              </a:ext>
            </a:extLst>
          </p:cNvPr>
          <p:cNvSpPr/>
          <p:nvPr/>
        </p:nvSpPr>
        <p:spPr>
          <a:xfrm>
            <a:off x="4448175" y="2628900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3.6.</a:t>
            </a:r>
          </a:p>
        </p:txBody>
      </p:sp>
      <p:sp>
        <p:nvSpPr>
          <p:cNvPr id="20" name="Oval 29">
            <a:extLst>
              <a:ext uri="{FF2B5EF4-FFF2-40B4-BE49-F238E27FC236}">
                <a16:creationId xmlns:a16="http://schemas.microsoft.com/office/drawing/2014/main" id="{5154DBA1-DECD-4056-BF0D-935E92950331}"/>
              </a:ext>
            </a:extLst>
          </p:cNvPr>
          <p:cNvSpPr/>
          <p:nvPr/>
        </p:nvSpPr>
        <p:spPr>
          <a:xfrm>
            <a:off x="4448175" y="3733800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3.7.</a:t>
            </a:r>
          </a:p>
        </p:txBody>
      </p:sp>
      <p:grpSp>
        <p:nvGrpSpPr>
          <p:cNvPr id="52236" name="Grupa 20">
            <a:extLst>
              <a:ext uri="{FF2B5EF4-FFF2-40B4-BE49-F238E27FC236}">
                <a16:creationId xmlns:a16="http://schemas.microsoft.com/office/drawing/2014/main" id="{203092A2-3413-4594-BFFA-5C8D74E1CC36}"/>
              </a:ext>
            </a:extLst>
          </p:cNvPr>
          <p:cNvGrpSpPr>
            <a:grpSpLocks/>
          </p:cNvGrpSpPr>
          <p:nvPr/>
        </p:nvGrpSpPr>
        <p:grpSpPr bwMode="auto">
          <a:xfrm>
            <a:off x="566738" y="4941888"/>
            <a:ext cx="3746500" cy="1304925"/>
            <a:chOff x="1050288" y="2010200"/>
            <a:chExt cx="3747261" cy="1304753"/>
          </a:xfrm>
        </p:grpSpPr>
        <p:sp>
          <p:nvSpPr>
            <p:cNvPr id="22" name="Strzałka: pięciokąt 21">
              <a:extLst>
                <a:ext uri="{FF2B5EF4-FFF2-40B4-BE49-F238E27FC236}">
                  <a16:creationId xmlns:a16="http://schemas.microsoft.com/office/drawing/2014/main" id="{A8FCA38C-CD60-4853-9086-22D43379C594}"/>
                </a:ext>
              </a:extLst>
            </p:cNvPr>
            <p:cNvSpPr/>
            <p:nvPr/>
          </p:nvSpPr>
          <p:spPr>
            <a:xfrm rot="10800000">
              <a:off x="1050288" y="2010200"/>
              <a:ext cx="3747261" cy="1304753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Strzałka: pięciokąt 4">
              <a:extLst>
                <a:ext uri="{FF2B5EF4-FFF2-40B4-BE49-F238E27FC236}">
                  <a16:creationId xmlns:a16="http://schemas.microsoft.com/office/drawing/2014/main" id="{2AFB1A0F-98FF-484F-950A-37541A908555}"/>
                </a:ext>
              </a:extLst>
            </p:cNvPr>
            <p:cNvSpPr txBox="1"/>
            <p:nvPr/>
          </p:nvSpPr>
          <p:spPr>
            <a:xfrm rot="21600000">
              <a:off x="1375791" y="2010200"/>
              <a:ext cx="3421758" cy="13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746" tIns="57150" rIns="106680" bIns="57150" spcCol="1270" anchor="ctr"/>
            <a:lstStyle/>
            <a:p>
              <a:pPr defTabSz="6667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1500" dirty="0">
                  <a:solidFill>
                    <a:prstClr val="white"/>
                  </a:solidFill>
                  <a:ea typeface="Calibri" panose="020F0502020204030204" pitchFamily="34" charset="0"/>
                </a:rPr>
                <a:t>Rozwój infrastruktury informacyjno-komunikacyjnej w regionie</a:t>
              </a:r>
              <a:endParaRPr lang="pl-PL" sz="150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Oval 29">
            <a:extLst>
              <a:ext uri="{FF2B5EF4-FFF2-40B4-BE49-F238E27FC236}">
                <a16:creationId xmlns:a16="http://schemas.microsoft.com/office/drawing/2014/main" id="{9152CDC6-08AA-4839-80FB-CADA0E5DA8F8}"/>
              </a:ext>
            </a:extLst>
          </p:cNvPr>
          <p:cNvSpPr/>
          <p:nvPr/>
        </p:nvSpPr>
        <p:spPr>
          <a:xfrm>
            <a:off x="158750" y="5124450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3.4.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B7F7C5-3EB3-42D2-A2EE-99EA5B872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3. INFRASTRUKTURA DLA ZRÓWNOWAŻONEGO ROZWOJU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I ŚRODOWISKA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PRIORYTETÓW I KIERUNKÓW DZIAŁAŃ</a:t>
            </a:r>
            <a:endParaRPr lang="pl-PL" sz="2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E92DA3-0728-45B2-976C-BCA8A7DC1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CDC9AFD-6E1D-43B8-867E-3E9C35225C8B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8013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44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INFRASTRUKTURA DLA ZRÓWNOWAŻONEGO ROZWOJU I ŚRODOWISKA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7097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 Bezpieczeństwo energetyczne i OZE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3.1.1. Rozwój infrastruktury energetycznej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3.1.2. Racjonalne wykorzystanie energii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3.1.3. Wsparcie energetyki opartej na OZE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3.2. </a:t>
                      </a: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Rozwój infrastruktury transportowej oraz integracji międzygałęziowej transportu 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3.2.1. Rozwój infrastruktury transportowej w celu zwiększenia dostępności zewnętrznej regionu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3.2.2. Rozwój portu lotniczego Rzeszów-Jasionka oraz wyspecjalizowanych lotnisk lokalnych</a:t>
                      </a:r>
                      <a:r>
                        <a:rPr lang="pl-PL" sz="1400" b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pl-PL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 Poprawa dostępności komunikacyjnej wewnątrz regionu oraz rozwój transportu publicznego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3.3.1. Rozwój systemu transportowego województwa w celu zwiększenia dostępności wewnętrznej regionu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3.3.2 Rozwój transportu publicznego </a:t>
                      </a:r>
                    </a:p>
                    <a:p>
                      <a:pPr algn="just"/>
                      <a:endParaRPr lang="pl-PL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 Rozwój infrastruktury informacyjno-komunikacyjnej w regionie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3.4.1 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Rozbudowa infrastruktury sieci informacyjno-komunikacyjnej ze szczególnym uwzględnieniem obszarów o trudnej dostępności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3.5. Rozwój infrastruktury służącej prowadzeniu działalności gospodarczej i turystyki 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3.5.1. Rozwój infrastruktury służącej prowadzeniu działalności gospodarczej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3.5.2. Rozwój infrastruktury służącej prowadzeniu turystyki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DBA52806-4259-43C7-A70A-7BC0F344B31B}"/>
              </a:ext>
            </a:extLst>
          </p:cNvPr>
          <p:cNvSpPr/>
          <p:nvPr/>
        </p:nvSpPr>
        <p:spPr>
          <a:xfrm>
            <a:off x="0" y="220663"/>
            <a:ext cx="9180513" cy="104775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87D4505F-5800-448A-80BB-4D8BEE11B935}"/>
              </a:ext>
            </a:extLst>
          </p:cNvPr>
          <p:cNvSpPr/>
          <p:nvPr/>
        </p:nvSpPr>
        <p:spPr>
          <a:xfrm>
            <a:off x="0" y="5300663"/>
            <a:ext cx="9090025" cy="46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48" name="Tytuł 6">
            <a:extLst>
              <a:ext uri="{FF2B5EF4-FFF2-40B4-BE49-F238E27FC236}">
                <a16:creationId xmlns:a16="http://schemas.microsoft.com/office/drawing/2014/main" id="{B3EFCAE0-0F09-4A1F-AA5F-937A4E6495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090025" cy="1152525"/>
          </a:xfrm>
        </p:spPr>
        <p:txBody>
          <a:bodyPr/>
          <a:lstStyle/>
          <a:p>
            <a:pPr eaLnBrk="1" hangingPunct="1"/>
            <a: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ELEMENTY POLITYKI ROZOWJU </a:t>
            </a:r>
            <a:endParaRPr lang="pl-PL" altLang="pl-PL" sz="240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95033F1-DF16-4EDE-88ED-D78C2398CDF1}"/>
              </a:ext>
            </a:extLst>
          </p:cNvPr>
          <p:cNvGraphicFramePr/>
          <p:nvPr/>
        </p:nvGraphicFramePr>
        <p:xfrm>
          <a:off x="1524000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9383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26E63E-6397-4359-8C2D-E90090331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3. INFRASTRUKTURA DLA ZRÓWNOWAŻONEGO ROZWOJU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I ŚRODOWISKA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5EB69B-D8A0-4EC7-97C7-EC8610E27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8041579-2069-41CF-A195-6B12ED5ACE52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388"/>
          <a:ext cx="9144000" cy="4492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054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INFRASTRUKTURA DLA ZRÓWNOWAŻONEGO ROZWOJU I ŚRODOWISKA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2082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 Przeciwdziałanie i minimalizowanie skutków zagrożeń wywołanych czynnikami naturalnymi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3.6.1. Przeciwdziałanie, minimalizowanie i usuwanie skutków powodzi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3.6.2. Przeciwdziałanie, minimalizowanie i usuwanie skutków osuwisk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3.6.3. Przeciwdziałanie, minimalizowanie i usuwanie skutków ekstremalnych zjawisk atmosferycznych – huragany, susze, grad, ulewne deszcze oraz pożary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 Zapobieganie i minimalizowanie skutków zagrożeń antropogenicznych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3.7.1. Zapewnienie dobrego stanu środowiska w zakresie czystości powietrza i hałasu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3.7.2. Zapewnienie właściwej gospodarki wodno-ściekowej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3.7.3. Zapewnienie właściwej gospodarki odpadami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3.8. Zarządzanie zasobami dziedzictwa przyrodniczego, w tym ochrona i poprawianie stanu różnorodności biologicznej i krajobrazu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3.8.1. Zarządzanie zasobami dziedzictwa przyrodniczego województwa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3.8.2. Poprawa świadomości ekologicznej społeczeństwa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2F6A6B-E9FA-4858-8DBE-902E8350E630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55299" name="Tytuł 1">
            <a:extLst>
              <a:ext uri="{FF2B5EF4-FFF2-40B4-BE49-F238E27FC236}">
                <a16:creationId xmlns:a16="http://schemas.microsoft.com/office/drawing/2014/main" id="{350E8C62-50B0-4EB5-8140-0634F777C1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DOSTĘPNOŚĆ USŁUG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8F55E487-CD1E-4199-A84F-F5424CD556CA}"/>
              </a:ext>
            </a:extLst>
          </p:cNvPr>
          <p:cNvCxnSpPr/>
          <p:nvPr/>
        </p:nvCxnSpPr>
        <p:spPr>
          <a:xfrm>
            <a:off x="647700" y="1052513"/>
            <a:ext cx="7848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301" name="Symbol zastępczy zawartości 4">
            <a:extLst>
              <a:ext uri="{FF2B5EF4-FFF2-40B4-BE49-F238E27FC236}">
                <a16:creationId xmlns:a16="http://schemas.microsoft.com/office/drawing/2014/main" id="{9E4B7040-DCEE-4874-B4DA-EEEAF329B4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" r="70"/>
          <a:stretch>
            <a:fillRect/>
          </a:stretch>
        </p:blipFill>
        <p:spPr>
          <a:xfrm>
            <a:off x="-180975" y="1071563"/>
            <a:ext cx="11161713" cy="5715000"/>
          </a:xfr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B8E8133F-D14D-41D9-9D40-3025DBFD5883}"/>
              </a:ext>
            </a:extLst>
          </p:cNvPr>
          <p:cNvCxnSpPr>
            <a:cxnSpLocks/>
          </p:cNvCxnSpPr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AD8DE3B-9796-4CE2-A65A-2216ABCB159A}"/>
              </a:ext>
            </a:extLst>
          </p:cNvPr>
          <p:cNvGraphicFramePr/>
          <p:nvPr/>
        </p:nvGraphicFramePr>
        <p:xfrm>
          <a:off x="642910" y="1772821"/>
          <a:ext cx="7848872" cy="4176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6323" name="Tytuł 1">
            <a:extLst>
              <a:ext uri="{FF2B5EF4-FFF2-40B4-BE49-F238E27FC236}">
                <a16:creationId xmlns:a16="http://schemas.microsoft.com/office/drawing/2014/main" id="{A0F3810C-6D7D-4F36-B515-BFD5863A2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pl-PL" altLang="pl-PL" sz="20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altLang="pl-PL" sz="2000">
                <a:solidFill>
                  <a:srgbClr val="FFC000"/>
                </a:solidFill>
                <a:latin typeface="Arial" panose="020B0604020202020204" pitchFamily="34" charset="0"/>
              </a:rPr>
              <a:t>4. DOSTĘPNOŚĆ USŁUG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0">
                <a:solidFill>
                  <a:srgbClr val="FFC000"/>
                </a:solidFill>
                <a:latin typeface="Arial" panose="020B0604020202020204" pitchFamily="34" charset="0"/>
              </a:rPr>
              <a:t>UKŁAD PRIORYTETÓW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id="{06836241-0F6B-4E9F-A0B9-02E513EA429D}"/>
              </a:ext>
            </a:extLst>
          </p:cNvPr>
          <p:cNvSpPr/>
          <p:nvPr/>
        </p:nvSpPr>
        <p:spPr>
          <a:xfrm>
            <a:off x="1763713" y="1773238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FC000"/>
                </a:solidFill>
                <a:latin typeface="Arial Black" pitchFamily="34" charset="0"/>
              </a:rPr>
              <a:t>4.1.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id="{52462F96-D02B-407E-878C-19BC5624E880}"/>
              </a:ext>
            </a:extLst>
          </p:cNvPr>
          <p:cNvSpPr/>
          <p:nvPr/>
        </p:nvSpPr>
        <p:spPr>
          <a:xfrm>
            <a:off x="1739900" y="2887663"/>
            <a:ext cx="858838" cy="8286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FC000"/>
                </a:solidFill>
                <a:latin typeface="Arial Black" pitchFamily="34" charset="0"/>
              </a:rPr>
              <a:t>4.2.</a:t>
            </a:r>
          </a:p>
        </p:txBody>
      </p:sp>
      <p:sp>
        <p:nvSpPr>
          <p:cNvPr id="13" name="Oval 29">
            <a:extLst>
              <a:ext uri="{FF2B5EF4-FFF2-40B4-BE49-F238E27FC236}">
                <a16:creationId xmlns:a16="http://schemas.microsoft.com/office/drawing/2014/main" id="{1F1DDBFE-B10E-4ECD-82A4-6145D6140E23}"/>
              </a:ext>
            </a:extLst>
          </p:cNvPr>
          <p:cNvSpPr/>
          <p:nvPr/>
        </p:nvSpPr>
        <p:spPr>
          <a:xfrm>
            <a:off x="1739900" y="3967163"/>
            <a:ext cx="858838" cy="8286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FC000"/>
                </a:solidFill>
                <a:latin typeface="Arial Black" pitchFamily="34" charset="0"/>
              </a:rPr>
              <a:t>4.3.</a:t>
            </a:r>
          </a:p>
        </p:txBody>
      </p:sp>
      <p:sp>
        <p:nvSpPr>
          <p:cNvPr id="14" name="Oval 29">
            <a:extLst>
              <a:ext uri="{FF2B5EF4-FFF2-40B4-BE49-F238E27FC236}">
                <a16:creationId xmlns:a16="http://schemas.microsoft.com/office/drawing/2014/main" id="{22EB874C-B7F0-4DFB-9A5B-620FD9269526}"/>
              </a:ext>
            </a:extLst>
          </p:cNvPr>
          <p:cNvSpPr/>
          <p:nvPr/>
        </p:nvSpPr>
        <p:spPr>
          <a:xfrm>
            <a:off x="1763713" y="5121275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FC000"/>
                </a:solidFill>
                <a:latin typeface="Arial Black" pitchFamily="34" charset="0"/>
              </a:rPr>
              <a:t>4.4.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CED6760-954C-4DCA-8BCF-6199AECE3507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1ADAB55-01BD-4013-9288-98530F34A3F5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388"/>
          <a:ext cx="9144000" cy="4405312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05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pl-PL" alt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 DOSTĘPNOŚĆ USŁUG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4.1. Poprawa dostępności do usług publicznych poprzez wykorzystanie technologii informacyjno-komunikacyjnych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4.1.1. Rozwój digitalizacji i zwiększenie dostępności zasobów publicznych on-line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4.1.2. Zwiększenie zastosowania i wykorzystania technologii cyfrowych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4.2. Planowanie przestrzenne wspierające aktywizację społeczności i aktywizacja obszarów zdegradowanych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4.2.1. Poprawa ładu przestrzennego i jakości zarządzania przestrzenią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4.2.2. 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Aktywizacja i rewitalizacja obszarów zdegradowanych</a:t>
                      </a: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4.2.3. Lokalne działania aktywizujące społeczność regionu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4.3. Wsparcie instytucjonalne i poprawa bezpieczeństwa mieszkańców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4.3.1. Wsparcie dla podmiotów zapewniających bezpieczeństwo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4.3.2. Integracja systemów zarządzania i wymiany informacji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4.4. Budowanie i rozwój partnerstwa dla rozwoju województwa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4.4.1. Współpraca na rzecz rozwoju województwa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4.4.2. Implementacja rozwiązań organizacyjnych sprzyjających partycypacji społecznej w partnerstwach dla rozwoju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7354" name="Tytuł 1">
            <a:extLst>
              <a:ext uri="{FF2B5EF4-FFF2-40B4-BE49-F238E27FC236}">
                <a16:creationId xmlns:a16="http://schemas.microsoft.com/office/drawing/2014/main" id="{6228DCB1-EA8F-4A6C-9CE8-DF9D93E72C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b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DOSTĘPNOŚĆ USŁUG</a:t>
            </a:r>
            <a:br>
              <a:rPr lang="pl-PL" altLang="pl-PL" sz="20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8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UKŁAD</a:t>
            </a:r>
            <a:r>
              <a:rPr lang="pl-PL" altLang="pl-PL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18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altLang="pl-PL" sz="200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F16A58-8771-41B5-AD56-DD035B11C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F02CD79-4824-465E-85E7-49BE3E9DB6B1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10C25166-1573-4949-8D94-286C04D72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TERYTORIALNY WYMIAR STRATEGII</a:t>
            </a:r>
          </a:p>
        </p:txBody>
      </p:sp>
      <p:pic>
        <p:nvPicPr>
          <p:cNvPr id="58372" name="Obraz 6">
            <a:extLst>
              <a:ext uri="{FF2B5EF4-FFF2-40B4-BE49-F238E27FC236}">
                <a16:creationId xmlns:a16="http://schemas.microsoft.com/office/drawing/2014/main" id="{42BE297A-3075-48D7-B86E-19AA50E60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9" t="17896" b="7394"/>
          <a:stretch>
            <a:fillRect/>
          </a:stretch>
        </p:blipFill>
        <p:spPr bwMode="auto">
          <a:xfrm>
            <a:off x="-180975" y="1147763"/>
            <a:ext cx="10360025" cy="571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98BA1A4A-EC4E-413C-86EB-615345E2CA7D}"/>
              </a:ext>
            </a:extLst>
          </p:cNvPr>
          <p:cNvCxnSpPr>
            <a:cxnSpLocks/>
          </p:cNvCxnSpPr>
          <p:nvPr/>
        </p:nvCxnSpPr>
        <p:spPr>
          <a:xfrm>
            <a:off x="0" y="1119188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F84A079-4174-4340-AFF7-B948BB95B5E7}"/>
              </a:ext>
            </a:extLst>
          </p:cNvPr>
          <p:cNvGraphicFramePr/>
          <p:nvPr/>
        </p:nvGraphicFramePr>
        <p:xfrm>
          <a:off x="642910" y="1268771"/>
          <a:ext cx="7848872" cy="4896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9395" name="Tytuł 1">
            <a:extLst>
              <a:ext uri="{FF2B5EF4-FFF2-40B4-BE49-F238E27FC236}">
                <a16:creationId xmlns:a16="http://schemas.microsoft.com/office/drawing/2014/main" id="{270D7357-155F-4347-853C-8FB3530B4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>
                <a:solidFill>
                  <a:srgbClr val="7F7F7F"/>
                </a:solidFill>
                <a:latin typeface="Arial" panose="020B0604020202020204" pitchFamily="34" charset="0"/>
              </a:rPr>
              <a:t>5. TERYTORIALNY WYMIAR STRATEGII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0">
                <a:solidFill>
                  <a:srgbClr val="7F7F7F"/>
                </a:solidFill>
                <a:latin typeface="Arial" panose="020B0604020202020204" pitchFamily="34" charset="0"/>
              </a:rPr>
              <a:t>UKŁAD PRIORYTETÓW</a:t>
            </a:r>
          </a:p>
        </p:txBody>
      </p:sp>
      <p:sp>
        <p:nvSpPr>
          <p:cNvPr id="6" name="Oval 29">
            <a:extLst>
              <a:ext uri="{FF2B5EF4-FFF2-40B4-BE49-F238E27FC236}">
                <a16:creationId xmlns:a16="http://schemas.microsoft.com/office/drawing/2014/main" id="{F7A623D6-89F0-4BFA-A9E1-24B3682D0149}"/>
              </a:ext>
            </a:extLst>
          </p:cNvPr>
          <p:cNvSpPr/>
          <p:nvPr/>
        </p:nvSpPr>
        <p:spPr>
          <a:xfrm>
            <a:off x="1730375" y="1312863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5.1.</a:t>
            </a:r>
          </a:p>
        </p:txBody>
      </p:sp>
      <p:sp>
        <p:nvSpPr>
          <p:cNvPr id="7" name="Oval 29">
            <a:extLst>
              <a:ext uri="{FF2B5EF4-FFF2-40B4-BE49-F238E27FC236}">
                <a16:creationId xmlns:a16="http://schemas.microsoft.com/office/drawing/2014/main" id="{26CDA6CC-6A37-4FF4-B97F-1CFEC68B9D0E}"/>
              </a:ext>
            </a:extLst>
          </p:cNvPr>
          <p:cNvSpPr/>
          <p:nvPr/>
        </p:nvSpPr>
        <p:spPr>
          <a:xfrm>
            <a:off x="1728788" y="4354513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5.4.</a:t>
            </a:r>
          </a:p>
        </p:txBody>
      </p:sp>
      <p:sp>
        <p:nvSpPr>
          <p:cNvPr id="8" name="Oval 29">
            <a:extLst>
              <a:ext uri="{FF2B5EF4-FFF2-40B4-BE49-F238E27FC236}">
                <a16:creationId xmlns:a16="http://schemas.microsoft.com/office/drawing/2014/main" id="{B4759216-51D3-4046-A2B2-1BFA26F36535}"/>
              </a:ext>
            </a:extLst>
          </p:cNvPr>
          <p:cNvSpPr/>
          <p:nvPr/>
        </p:nvSpPr>
        <p:spPr>
          <a:xfrm>
            <a:off x="1754188" y="3311525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5.3.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id="{07AAC875-C6D0-409D-99B6-FEDE8C290B93}"/>
              </a:ext>
            </a:extLst>
          </p:cNvPr>
          <p:cNvSpPr/>
          <p:nvPr/>
        </p:nvSpPr>
        <p:spPr>
          <a:xfrm>
            <a:off x="1754188" y="2303463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5.2.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id="{7EC0081B-684F-425F-90E4-7D813CE487D7}"/>
              </a:ext>
            </a:extLst>
          </p:cNvPr>
          <p:cNvSpPr/>
          <p:nvPr/>
        </p:nvSpPr>
        <p:spPr>
          <a:xfrm>
            <a:off x="1703388" y="5380038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5.5.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A15CCB-6716-4702-BAF1-8063332A4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5. TERYTORIALNY WYMIAR STRATEGII</a:t>
            </a:r>
            <a:b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13A2F13-89C6-4E06-AE88-11E9866FA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A34C960-EBEF-45B4-9EC4-B0B15DE4EACE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388"/>
          <a:ext cx="9144000" cy="4264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33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WYMIAR TERYTORIALNY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9692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 Wykorzystanie policentrycznego miejskiego układu osadniczego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5.1.1. Wzmocnienie roli biegunów wzrostu w świadczeniu usług publicznych oraz usług wyższego rzędu, a w szczególności wzmacnianie potencjałów wyróżniających  je w skali krajowej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5.1.2. Rozwój  potencjału  gospodarczego miast, ze szczególnym uwzględnieniem biegunów  wzrostu wraz z rozprzestrzenianiem trendów rozwojowych na otaczające je obszary funkcjonalne oraz  wiejskie 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5.1.3. Rozwój powiązań komunikacyjnych wewnątrz obszarów funkcjonalnych biegunów wzrostu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5.1.4. Rozwój miast powiatowych i miast mniejszych</a:t>
                      </a:r>
                    </a:p>
                    <a:p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 Funkcje metropolitalne Rzeszowa oraz jego obszaru funkcjonalnego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5.2.1. Tworzenie korzystnych warunków do trwałego wzrostu gospodarczego w Rzeszowie i jego obszarze funkcjonalnym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5.2.2. Wzmacnianie funkcji metropolitalnych realizowanych przez Rzeszów oraz wspieranie rozwoju nowych funkcji zwiększających zakres świadczonych usług wyższego rzędu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5.2.3. Zapewnienie dobrej jakości życia i realizacji funkcji publicznych w Rzeszowskim Obszarze Funkcjonalnym (ROF)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5.2.4. Rozwój powiązań komunikacyjnych i zintegrowanego systemu transportu publicznego łączących Rzeszów z jego obszarem funkcjonalnym ROF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5.2.5. Gospodarka przestrzenna Rzeszowa i obszaru funkcjonalnego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80AA80-BC43-49BA-967C-1738A63F7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5. TERYTORIALNY WYMIAR STRATEGII</a:t>
            </a:r>
            <a:b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18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3A9763-622A-4898-9E18-7A2A291C6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171EC84D-FF47-47D3-A27D-791EB2E95536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195388"/>
          <a:ext cx="8229600" cy="43211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3376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WYMIAR TERYTORIALNY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7799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 Obszary wymagające szczególnego wsparcia w kontekście równoważenia rozwoju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5.3.1. Wzmocnienie szans rozwojowych obszarów zagrożonych trwałą marginalizacją w województwie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5.3.2. Rozwój i wspieranie obszaru Bieszczad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5.3.3. Rozwój i wspieranie obszaru gmin „Błękitnego Sanu”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 Obszary wiejskie – wysoka jakość przestrzeni do zamieszkania, pracy i wypoczynku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5.4.1. Wielofunkcyjny rozwój obszarów wiejskich poprzez rozwój infrastruktury technicznej 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5.4.2. Rozwój przedsiębiorczości na obszarach wiejskich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5.4.3. Integracja i aktywizacja społeczności wiejskiej w aspekcie społecznym i kulturowym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5.4.4. Racjonalizacja przestrzeni wiejskiej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5.5. Współpraca ponadregionalna i międzynarodowa 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5.5.1. Współpraca ponadregionalna i międzynarodowa 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5.5.2. Wzmacnianie pozycji międzynarodowej regionu poprzez rozwój współpracy </a:t>
                      </a:r>
                      <a:endParaRPr lang="pl-PL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pl-PL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A728316E-8C38-45D3-9ED7-0369079398DE}"/>
              </a:ext>
            </a:extLst>
          </p:cNvPr>
          <p:cNvSpPr/>
          <p:nvPr/>
        </p:nvSpPr>
        <p:spPr>
          <a:xfrm>
            <a:off x="-57150" y="28098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2467" name="Tytuł 1">
            <a:extLst>
              <a:ext uri="{FF2B5EF4-FFF2-40B4-BE49-F238E27FC236}">
                <a16:creationId xmlns:a16="http://schemas.microsoft.com/office/drawing/2014/main" id="{147C50A7-0B8E-4D95-9DBF-1C79B07959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SCENARIUSZE ROZWOJOWE – Wnioski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68" name="Symbol zastępczy zawartości 2">
            <a:extLst>
              <a:ext uri="{FF2B5EF4-FFF2-40B4-BE49-F238E27FC236}">
                <a16:creationId xmlns:a16="http://schemas.microsoft.com/office/drawing/2014/main" id="{C8B96A2E-1BD5-4E3B-AAAD-C161153B53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ED5048A-C5D0-4FD1-B67F-2E8CF7545D13}"/>
              </a:ext>
            </a:extLst>
          </p:cNvPr>
          <p:cNvSpPr txBox="1"/>
          <p:nvPr/>
        </p:nvSpPr>
        <p:spPr>
          <a:xfrm>
            <a:off x="647700" y="1143000"/>
            <a:ext cx="8229600" cy="5354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W najbliższym dziesięcioleciu województwo podkarpackie dysponować będzie nadal znacznymi środkami rozwojowymi, choć będzie to niższe wsparcie rozwoju ze strony funduszy unijnych w wymiarze zarówno bezwzględnym jak i w szczególności w relacji do wielkości PKB województwa.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Efekty wykorzystania tych środków zależą od właściwego zaprogramowania instrumentów wsparcia (programy, kluczowe inwestycje, etc.) oraz od skutecznego preferowania działań pro-rozwojowych i ograniczania wydatków czysto konsumpcyjnych.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Kluczem jest znalezienie pewnego optymalnego stanu równowagi między projektami o dużym efekcie podażowym i projektami ukierunkowanymi na poprawę jakości życia.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Scenariusze rozwoju analizami typu </a:t>
            </a:r>
            <a:r>
              <a:rPr lang="pl-PL" b="0" i="1" dirty="0">
                <a:solidFill>
                  <a:prstClr val="black"/>
                </a:solidFill>
                <a:latin typeface="Calibri"/>
                <a:cs typeface="+mn-cs"/>
              </a:rPr>
              <a:t>foresight.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Scenariusze wskazują jednoznacznie, że przy koniunkturze gospodarczej lub jej niewielkim spowolnieniu, przy utrzymaniu wsparcia rozwoju województwa środkami zewnętrznymi (polityka spójności UE i transfery budżetu państwa) możliwe jest zachowanie dotychczasowego tempa niwelowania dystansu województwa w stosunku do średniej UE pod względem PKB per capita pomimo realnego ograniczenia tego wsparcia mierzonego przez relację do PKB województwa.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B245B95F-551D-4844-B11E-5E5B7A46AB98}"/>
              </a:ext>
            </a:extLst>
          </p:cNvPr>
          <p:cNvSpPr/>
          <p:nvPr/>
        </p:nvSpPr>
        <p:spPr>
          <a:xfrm>
            <a:off x="0" y="28098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3491" name="Tytuł 1">
            <a:extLst>
              <a:ext uri="{FF2B5EF4-FFF2-40B4-BE49-F238E27FC236}">
                <a16:creationId xmlns:a16="http://schemas.microsoft.com/office/drawing/2014/main" id="{0188DCC2-BB1B-440D-A08E-A52EFB5EE2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SCENARIUSZE ROZWOJOWE – Wnioski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492" name="Symbol zastępczy zawartości 2">
            <a:extLst>
              <a:ext uri="{FF2B5EF4-FFF2-40B4-BE49-F238E27FC236}">
                <a16:creationId xmlns:a16="http://schemas.microsoft.com/office/drawing/2014/main" id="{CEA63963-3B94-41F3-8BA8-CEE0A65728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BA0F170-5034-4E1A-A67B-9AFD729236FE}"/>
              </a:ext>
            </a:extLst>
          </p:cNvPr>
          <p:cNvSpPr txBox="1"/>
          <p:nvPr/>
        </p:nvSpPr>
        <p:spPr>
          <a:xfrm>
            <a:off x="647700" y="1143000"/>
            <a:ext cx="8229600" cy="5554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prstClr val="black"/>
                </a:solidFill>
                <a:latin typeface="Calibri"/>
                <a:cs typeface="+mn-cs"/>
              </a:rPr>
              <a:t>Efektem możliwym do osiągnięcia jest również zahamowanie negatywnego trendu relacji PKB per capita województwa w odniesieniu do średniej krajowej i ustabilizowanie go do roku 2030 na poziomie 2/3 średniej krajowej. Taka sytuacja daje podstawy do oczekiwania na odwrócenie również tego trendu w przyszłości.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prstClr val="black"/>
                </a:solidFill>
                <a:latin typeface="Calibri"/>
                <a:cs typeface="+mn-cs"/>
              </a:rPr>
              <a:t>Wyzwaniem rozwojowych województwa jest kontynuowanie z dotychczasowymi sukcesami przekształceń w sektorze rolnictwa prowadzące do dalszego obniżenia zatrudnienia w tym sektorze, który  zatrudniając w 2016 roku 12,9% osób pracujących wytwarzał jedynie 2,2% WDB województwa.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prstClr val="black"/>
                </a:solidFill>
                <a:latin typeface="Calibri"/>
                <a:cs typeface="+mn-cs"/>
              </a:rPr>
              <a:t>Podstawową dalszego przyśpieszonego rozwoju powinna być wysoka efektywność prowadzenia polityki rozwoju na szczeblu regionalnym ukierunkowana na rozwój kapitału ludzkiego, innowacje i rozwój potencjałów endogenicznych. 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prstClr val="black"/>
                </a:solidFill>
                <a:latin typeface="Calibri"/>
                <a:cs typeface="+mn-cs"/>
              </a:rPr>
              <a:t>Ważnym elementem będzie również dalsza poprawa jakości funkcjonowania instytucji publicznych i budowanie kapitału społecznego jako niematerialnych czynników wzrostu endogenicznego.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8">
            <a:extLst>
              <a:ext uri="{FF2B5EF4-FFF2-40B4-BE49-F238E27FC236}">
                <a16:creationId xmlns:a16="http://schemas.microsoft.com/office/drawing/2014/main" id="{56C5265E-5FF3-49AC-8C07-DA8895EAEB4B}"/>
              </a:ext>
            </a:extLst>
          </p:cNvPr>
          <p:cNvSpPr txBox="1">
            <a:spLocks/>
          </p:cNvSpPr>
          <p:nvPr/>
        </p:nvSpPr>
        <p:spPr>
          <a:xfrm>
            <a:off x="-28575" y="87313"/>
            <a:ext cx="9172575" cy="1017587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1" name="Tytuł 1">
            <a:extLst>
              <a:ext uri="{FF2B5EF4-FFF2-40B4-BE49-F238E27FC236}">
                <a16:creationId xmlns:a16="http://schemas.microsoft.com/office/drawing/2014/main" id="{2193DF1A-5069-4321-9604-2CB927F032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6425" y="0"/>
            <a:ext cx="7931150" cy="10668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PROPONOWANE ROZWIĄZANIA EUROPEJSKIEJ POLITYKI SPÓJNOŚCI PO ROKU 2020 Z PUNKTU WIDZENIA WSPIERANIA ROZWOJU WOJEWÓDZTWA PODKARPACKIEGO</a:t>
            </a: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6B234E-F836-40D2-85C6-7B2728201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4006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Proponowane cele interwencji UE po roku 2020 określają Europę jako: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Zdecydowanym priorytetem finansowania nawet w regionach najsłabszych takich jak województwo podkarpackie będą dwa pierwsze cele, na które powinno zostać przeznaczone nie mniej niż 65% całej alokacji środków EFSI. Strategia wojewódzka powinna umożliwić efektywne i sprawne współfinansowanie tak ukierunkowanego strumienia środków EFSI.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sp>
        <p:nvSpPr>
          <p:cNvPr id="11" name="Rounded Rectangle 29">
            <a:extLst>
              <a:ext uri="{FF2B5EF4-FFF2-40B4-BE49-F238E27FC236}">
                <a16:creationId xmlns:a16="http://schemas.microsoft.com/office/drawing/2014/main" id="{479D1CC0-DEC6-4900-91F7-3C03977810B3}"/>
              </a:ext>
            </a:extLst>
          </p:cNvPr>
          <p:cNvSpPr/>
          <p:nvPr/>
        </p:nvSpPr>
        <p:spPr>
          <a:xfrm>
            <a:off x="2627313" y="1562100"/>
            <a:ext cx="3843337" cy="51752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inteligentną</a:t>
            </a:r>
          </a:p>
        </p:txBody>
      </p:sp>
      <p:sp>
        <p:nvSpPr>
          <p:cNvPr id="12" name="Rounded Rectangle 29">
            <a:extLst>
              <a:ext uri="{FF2B5EF4-FFF2-40B4-BE49-F238E27FC236}">
                <a16:creationId xmlns:a16="http://schemas.microsoft.com/office/drawing/2014/main" id="{8DDE6956-4820-42DE-9E49-9D64563572E7}"/>
              </a:ext>
            </a:extLst>
          </p:cNvPr>
          <p:cNvSpPr/>
          <p:nvPr/>
        </p:nvSpPr>
        <p:spPr>
          <a:xfrm>
            <a:off x="2627313" y="2117725"/>
            <a:ext cx="3843337" cy="517525"/>
          </a:xfrm>
          <a:prstGeom prst="roundRect">
            <a:avLst/>
          </a:prstGeom>
          <a:solidFill>
            <a:srgbClr val="95D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zieloną i wolną od zanieczyszczeń węglowych</a:t>
            </a:r>
          </a:p>
        </p:txBody>
      </p:sp>
      <p:sp>
        <p:nvSpPr>
          <p:cNvPr id="17" name="Rounded Rectangle 29">
            <a:extLst>
              <a:ext uri="{FF2B5EF4-FFF2-40B4-BE49-F238E27FC236}">
                <a16:creationId xmlns:a16="http://schemas.microsoft.com/office/drawing/2014/main" id="{28743A60-74FC-487F-82F1-5D94C92DB5BC}"/>
              </a:ext>
            </a:extLst>
          </p:cNvPr>
          <p:cNvSpPr/>
          <p:nvPr/>
        </p:nvSpPr>
        <p:spPr>
          <a:xfrm>
            <a:off x="2627313" y="3276600"/>
            <a:ext cx="3849687" cy="517525"/>
          </a:xfrm>
          <a:prstGeom prst="roundRect">
            <a:avLst/>
          </a:prstGeom>
          <a:solidFill>
            <a:srgbClr val="3C8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znajdującą się bliżej obywateli</a:t>
            </a:r>
          </a:p>
        </p:txBody>
      </p:sp>
      <p:sp>
        <p:nvSpPr>
          <p:cNvPr id="18" name="Rounded Rectangle 29">
            <a:extLst>
              <a:ext uri="{FF2B5EF4-FFF2-40B4-BE49-F238E27FC236}">
                <a16:creationId xmlns:a16="http://schemas.microsoft.com/office/drawing/2014/main" id="{37C5BC1C-AC41-42AF-A4A0-7E3BA78C73DD}"/>
              </a:ext>
            </a:extLst>
          </p:cNvPr>
          <p:cNvSpPr/>
          <p:nvPr/>
        </p:nvSpPr>
        <p:spPr>
          <a:xfrm>
            <a:off x="2627313" y="3832225"/>
            <a:ext cx="3832225" cy="517525"/>
          </a:xfrm>
          <a:prstGeom prst="roundRect">
            <a:avLst/>
          </a:prstGeom>
          <a:solidFill>
            <a:srgbClr val="3F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społeczną</a:t>
            </a:r>
          </a:p>
        </p:txBody>
      </p:sp>
      <p:sp>
        <p:nvSpPr>
          <p:cNvPr id="19" name="Rounded Rectangle 29">
            <a:extLst>
              <a:ext uri="{FF2B5EF4-FFF2-40B4-BE49-F238E27FC236}">
                <a16:creationId xmlns:a16="http://schemas.microsoft.com/office/drawing/2014/main" id="{46E8DC15-B0C7-4DF4-B5B7-F4F2E9209982}"/>
              </a:ext>
            </a:extLst>
          </p:cNvPr>
          <p:cNvSpPr/>
          <p:nvPr/>
        </p:nvSpPr>
        <p:spPr>
          <a:xfrm>
            <a:off x="2627313" y="2700338"/>
            <a:ext cx="3849687" cy="517525"/>
          </a:xfrm>
          <a:prstGeom prst="roundRect">
            <a:avLst/>
          </a:prstGeom>
          <a:solidFill>
            <a:srgbClr val="3D8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lepiej powiązaną</a:t>
            </a:r>
          </a:p>
        </p:txBody>
      </p:sp>
    </p:spTree>
    <p:extLst>
      <p:ext uri="{BB962C8B-B14F-4D97-AF65-F5344CB8AC3E}">
        <p14:creationId xmlns:p14="http://schemas.microsoft.com/office/powerpoint/2010/main" val="12568893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B42B9C09-DAAA-46EA-85D1-6DCD3F8CEEE5}"/>
              </a:ext>
            </a:extLst>
          </p:cNvPr>
          <p:cNvSpPr/>
          <p:nvPr/>
        </p:nvSpPr>
        <p:spPr>
          <a:xfrm>
            <a:off x="-36513" y="22383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4515" name="Tytuł 1">
            <a:extLst>
              <a:ext uri="{FF2B5EF4-FFF2-40B4-BE49-F238E27FC236}">
                <a16:creationId xmlns:a16="http://schemas.microsoft.com/office/drawing/2014/main" id="{33FEA802-F57C-4FDF-9CB6-7FCAA362B2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6" name="Symbol zastępczy zawartości 2">
            <a:extLst>
              <a:ext uri="{FF2B5EF4-FFF2-40B4-BE49-F238E27FC236}">
                <a16:creationId xmlns:a16="http://schemas.microsoft.com/office/drawing/2014/main" id="{B2420528-CA74-4075-9396-F9645C2399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517" name="Obraz 2">
            <a:extLst>
              <a:ext uri="{FF2B5EF4-FFF2-40B4-BE49-F238E27FC236}">
                <a16:creationId xmlns:a16="http://schemas.microsoft.com/office/drawing/2014/main" id="{6460CE9B-C77C-4940-BA51-612FB7F7B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09688"/>
            <a:ext cx="8151812" cy="5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D1806B54-B020-4BBB-989C-3F837197FB25}"/>
              </a:ext>
            </a:extLst>
          </p:cNvPr>
          <p:cNvSpPr/>
          <p:nvPr/>
        </p:nvSpPr>
        <p:spPr>
          <a:xfrm>
            <a:off x="-36513" y="244475"/>
            <a:ext cx="9180513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5539" name="Tytuł 1">
            <a:extLst>
              <a:ext uri="{FF2B5EF4-FFF2-40B4-BE49-F238E27FC236}">
                <a16:creationId xmlns:a16="http://schemas.microsoft.com/office/drawing/2014/main" id="{55922E88-DE45-471D-89DB-A5DAF10A6C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0" name="Symbol zastępczy zawartości 2">
            <a:extLst>
              <a:ext uri="{FF2B5EF4-FFF2-40B4-BE49-F238E27FC236}">
                <a16:creationId xmlns:a16="http://schemas.microsoft.com/office/drawing/2014/main" id="{0AEE407D-40B1-4448-A98F-871D4CFD7D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38399BF-37EC-489C-AA56-6F5031E0C558}"/>
              </a:ext>
            </a:extLst>
          </p:cNvPr>
          <p:cNvSpPr txBox="1"/>
          <p:nvPr/>
        </p:nvSpPr>
        <p:spPr>
          <a:xfrm>
            <a:off x="539750" y="1196975"/>
            <a:ext cx="8229600" cy="4802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793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Potencjalne środki finansowe, które mogą zostać wykorzystane przez sektor publiczny na realizację Strategii Rozwoju Województwa – Podkarpackie 2030 na lata 2021-2030 oszacowano łącznie na </a:t>
            </a:r>
            <a:r>
              <a:rPr lang="pl-PL" dirty="0">
                <a:solidFill>
                  <a:prstClr val="black"/>
                </a:solidFill>
                <a:latin typeface="Calibri"/>
                <a:cs typeface="+mn-cs"/>
              </a:rPr>
              <a:t>46,06 mld zł</a:t>
            </a: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, co daje około </a:t>
            </a:r>
            <a:r>
              <a:rPr lang="pl-PL" dirty="0">
                <a:solidFill>
                  <a:prstClr val="black"/>
                </a:solidFill>
                <a:latin typeface="Calibri"/>
                <a:cs typeface="+mn-cs"/>
              </a:rPr>
              <a:t>4,46 mld zł średniorocznie:</a:t>
            </a:r>
            <a:endParaRPr lang="pl-PL" b="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defTabSz="17938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potencjał samorządu województwa - 	0,08 mld zł (1,8%) </a:t>
            </a:r>
          </a:p>
          <a:p>
            <a:pPr marL="285750" indent="-285750" defTabSz="17938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potencjał jednostek samorządów terytorialnych 	2,54 mld zł (57,1%) w tym: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- powiaty - 0,38 mld zł (8,5%)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- miasta na prawach powiatu - 0,54 mld zł (12,1%)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- gminy	- 1,62 mld zł (36,4%)</a:t>
            </a:r>
          </a:p>
          <a:p>
            <a:pPr marL="285750" indent="-285750" defTabSz="17938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środki z UE wydatkowane na poziomie krajowym i regionalnym	1,49 mld zł (33,5%)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potencjalne wydatki majątkowe z budżetu państwa - 0,30 mld zł (6,7%)</a:t>
            </a:r>
          </a:p>
          <a:p>
            <a:pPr marL="285750" indent="-285750" defTabSz="17938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dotacje ze środków </a:t>
            </a:r>
            <a:r>
              <a:rPr lang="pl-PL" b="0" dirty="0" err="1">
                <a:solidFill>
                  <a:prstClr val="black"/>
                </a:solidFill>
                <a:latin typeface="Calibri"/>
                <a:cs typeface="+mn-cs"/>
              </a:rPr>
              <a:t>WFOŚiGW</a:t>
            </a: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	- 0,01 mld zł (0,2%)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potencjał jednostek pożytku publicznego i organizacji pozarządowych - 0,03 mld zł (0,7%)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BA029424-278F-4D71-8213-2324F3245755}"/>
              </a:ext>
            </a:extLst>
          </p:cNvPr>
          <p:cNvSpPr/>
          <p:nvPr/>
        </p:nvSpPr>
        <p:spPr>
          <a:xfrm>
            <a:off x="-17463" y="215900"/>
            <a:ext cx="9178926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6563" name="Tytuł 1">
            <a:extLst>
              <a:ext uri="{FF2B5EF4-FFF2-40B4-BE49-F238E27FC236}">
                <a16:creationId xmlns:a16="http://schemas.microsoft.com/office/drawing/2014/main" id="{1A051547-E66F-4FE0-B131-B0606F2154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4" name="Symbol zastępczy zawartości 2">
            <a:extLst>
              <a:ext uri="{FF2B5EF4-FFF2-40B4-BE49-F238E27FC236}">
                <a16:creationId xmlns:a16="http://schemas.microsoft.com/office/drawing/2014/main" id="{1B71D610-66AA-4F60-BC06-0A64593A59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1C7D34F-66D0-420C-8B5A-4AD1EE8CEA5B}"/>
              </a:ext>
            </a:extLst>
          </p:cNvPr>
          <p:cNvSpPr txBox="1"/>
          <p:nvPr/>
        </p:nvSpPr>
        <p:spPr>
          <a:xfrm>
            <a:off x="539750" y="1196975"/>
            <a:ext cx="8604250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defTabSz="179388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Inwestycje sektora prywatnego będą się kształtowały na poziomie </a:t>
            </a:r>
            <a:r>
              <a:rPr lang="pl-PL" dirty="0">
                <a:solidFill>
                  <a:prstClr val="black"/>
                </a:solidFill>
                <a:latin typeface="Calibri"/>
                <a:cs typeface="+mn-cs"/>
              </a:rPr>
              <a:t>147,5 mld zł </a:t>
            </a: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w latach 2021-2030, a średnioroczna wartość wyniesie </a:t>
            </a:r>
            <a:r>
              <a:rPr lang="pl-PL" dirty="0">
                <a:solidFill>
                  <a:prstClr val="black"/>
                </a:solidFill>
                <a:latin typeface="Calibri"/>
                <a:cs typeface="+mn-cs"/>
              </a:rPr>
              <a:t>14,75</a:t>
            </a: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 mld zł. </a:t>
            </a:r>
          </a:p>
          <a:p>
            <a:pPr defTabSz="1793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defTabSz="179388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W ramach BIZ województwo podkarpackie może liczyć na ok. </a:t>
            </a:r>
            <a:r>
              <a:rPr lang="pl-PL" dirty="0">
                <a:solidFill>
                  <a:prstClr val="black"/>
                </a:solidFill>
                <a:latin typeface="Calibri"/>
                <a:cs typeface="+mn-cs"/>
              </a:rPr>
              <a:t>13,6 mld zł </a:t>
            </a: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w okresie 2021-2030, co daje ok. </a:t>
            </a:r>
            <a:r>
              <a:rPr lang="pl-PL" dirty="0">
                <a:solidFill>
                  <a:prstClr val="black"/>
                </a:solidFill>
                <a:latin typeface="Calibri"/>
                <a:cs typeface="+mn-cs"/>
              </a:rPr>
              <a:t>1,36 mld zł </a:t>
            </a: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średniorocznie zakładając utrzymanie się dotychczasowego trendu napływu inwestycji zagranicznych do województwa.</a:t>
            </a:r>
          </a:p>
          <a:p>
            <a:pPr marL="285750" indent="-285750" defTabSz="179388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66566" name="Obraz 2">
            <a:extLst>
              <a:ext uri="{FF2B5EF4-FFF2-40B4-BE49-F238E27FC236}">
                <a16:creationId xmlns:a16="http://schemas.microsoft.com/office/drawing/2014/main" id="{B110004A-3817-4FDC-996D-415D68AFA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979738"/>
            <a:ext cx="3887788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4A4BA799-77E3-406A-8903-7C6E0D11430D}"/>
              </a:ext>
            </a:extLst>
          </p:cNvPr>
          <p:cNvSpPr/>
          <p:nvPr/>
        </p:nvSpPr>
        <p:spPr>
          <a:xfrm>
            <a:off x="15875" y="139700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7587" name="Tytuł 1">
            <a:extLst>
              <a:ext uri="{FF2B5EF4-FFF2-40B4-BE49-F238E27FC236}">
                <a16:creationId xmlns:a16="http://schemas.microsoft.com/office/drawing/2014/main" id="{220C2F17-560D-4887-943F-BEE8E5589C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PROCENTOWA PROPOZYCJA PODZIAŁU ŚRODKÓW NA GŁÓWNE OBSZARY TEMATYCZNE STRATEGII </a:t>
            </a:r>
            <a:endParaRPr lang="pl-PL" altLang="pl-PL" sz="2000" b="1" i="1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7588" name="pole tekstowe 8">
            <a:extLst>
              <a:ext uri="{FF2B5EF4-FFF2-40B4-BE49-F238E27FC236}">
                <a16:creationId xmlns:a16="http://schemas.microsoft.com/office/drawing/2014/main" id="{1F4325C0-BDA6-428B-AAA7-DA67E3627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27113"/>
            <a:ext cx="86042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Obszar tematyczny I</a:t>
            </a:r>
            <a:r>
              <a:rPr lang="pl-PL" altLang="pl-PL" sz="1600" b="0">
                <a:solidFill>
                  <a:srgbClr val="000000"/>
                </a:solidFill>
                <a:latin typeface="Arial" panose="020B0604020202020204" pitchFamily="34" charset="0"/>
              </a:rPr>
              <a:t>. Gospodarka oparta na wiedzy - </a:t>
            </a:r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20 %</a:t>
            </a:r>
            <a:endParaRPr lang="pl-PL" altLang="pl-PL" sz="16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Obszar tematyczny II</a:t>
            </a:r>
            <a:r>
              <a:rPr lang="pl-PL" altLang="pl-PL" sz="1600" b="0">
                <a:solidFill>
                  <a:srgbClr val="000000"/>
                </a:solidFill>
                <a:latin typeface="Arial" panose="020B0604020202020204" pitchFamily="34" charset="0"/>
              </a:rPr>
              <a:t>. Kapitał ludzki i społeczny - </a:t>
            </a:r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28 %</a:t>
            </a:r>
            <a:endParaRPr lang="pl-PL" altLang="pl-PL" sz="16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Obszar tematyczny III</a:t>
            </a:r>
            <a:r>
              <a:rPr lang="pl-PL" altLang="pl-PL" sz="1600" b="0">
                <a:solidFill>
                  <a:srgbClr val="000000"/>
                </a:solidFill>
                <a:latin typeface="Arial" panose="020B0604020202020204" pitchFamily="34" charset="0"/>
              </a:rPr>
              <a:t>. Infrastruktura dla zrównoważonego rozwoju i środowiska - </a:t>
            </a:r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47 % </a:t>
            </a:r>
            <a:endParaRPr lang="pl-PL" altLang="pl-PL" sz="16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Obszar tematyczny IV</a:t>
            </a:r>
            <a:r>
              <a:rPr lang="pl-PL" altLang="pl-PL" sz="1600" b="0">
                <a:solidFill>
                  <a:srgbClr val="000000"/>
                </a:solidFill>
                <a:latin typeface="Arial" panose="020B0604020202020204" pitchFamily="34" charset="0"/>
              </a:rPr>
              <a:t>. Dostępność usług - </a:t>
            </a:r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5%</a:t>
            </a:r>
            <a:endParaRPr lang="pl-PL" altLang="pl-PL" sz="16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7589" name="Wykres 17">
            <a:extLst>
              <a:ext uri="{FF2B5EF4-FFF2-40B4-BE49-F238E27FC236}">
                <a16:creationId xmlns:a16="http://schemas.microsoft.com/office/drawing/2014/main" id="{21087BCF-B471-4C26-BD69-C28FDF6A653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8063"/>
            <a:ext cx="9144000" cy="457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68F6188E-F4DC-4F49-A0E8-01C2A41C0326}"/>
              </a:ext>
            </a:extLst>
          </p:cNvPr>
          <p:cNvSpPr/>
          <p:nvPr/>
        </p:nvSpPr>
        <p:spPr>
          <a:xfrm>
            <a:off x="-23813" y="158750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8611" name="Tytuł 1">
            <a:extLst>
              <a:ext uri="{FF2B5EF4-FFF2-40B4-BE49-F238E27FC236}">
                <a16:creationId xmlns:a16="http://schemas.microsoft.com/office/drawing/2014/main" id="{CC21280E-C703-40B1-A18E-7A4C077339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1550" y="19050"/>
            <a:ext cx="6923088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REALIZACJI STRATEGII 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2" name="Symbol zastępczy zawartości 2">
            <a:extLst>
              <a:ext uri="{FF2B5EF4-FFF2-40B4-BE49-F238E27FC236}">
                <a16:creationId xmlns:a16="http://schemas.microsoft.com/office/drawing/2014/main" id="{FCC11AC8-13BD-4D87-A3BF-2BB6587217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4D16600-C816-4C04-859B-DB51176156D9}"/>
              </a:ext>
            </a:extLst>
          </p:cNvPr>
          <p:cNvSpPr txBox="1"/>
          <p:nvPr/>
        </p:nvSpPr>
        <p:spPr>
          <a:xfrm>
            <a:off x="4572000" y="1484313"/>
            <a:ext cx="4572000" cy="4248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9388" indent="-179388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pl-PL" dirty="0">
                <a:solidFill>
                  <a:prstClr val="black"/>
                </a:solidFill>
                <a:latin typeface="Calibri"/>
                <a:cs typeface="+mn-cs"/>
              </a:rPr>
              <a:t>Podmioty zaangażowane w realizację: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Podmioty sektora publicznego,</a:t>
            </a:r>
            <a:r>
              <a:rPr lang="pl-PL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prywatnego, społecznego, nauki i szkolnictwa wyższego, B+R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black"/>
              </a:solidFill>
              <a:latin typeface="Calibri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black"/>
                </a:solidFill>
                <a:latin typeface="Calibri"/>
                <a:cs typeface="+mn-cs"/>
              </a:rPr>
              <a:t>II. Instrumenty wdrożeniowe: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PFT, instrumenty finansowe, programy operacyjne, instrumenty </a:t>
            </a:r>
            <a:r>
              <a:rPr lang="pl-PL" b="0" dirty="0" err="1">
                <a:solidFill>
                  <a:prstClr val="black"/>
                </a:solidFill>
                <a:latin typeface="Calibri"/>
                <a:cs typeface="+mn-cs"/>
              </a:rPr>
              <a:t>prawno</a:t>
            </a: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 – administracyjne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black"/>
              </a:solidFill>
              <a:latin typeface="Calibri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black"/>
                </a:solidFill>
                <a:latin typeface="Calibri"/>
                <a:cs typeface="+mn-cs"/>
              </a:rPr>
              <a:t>III. Koordynacja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Samorząd województwa, wielopodmiotowe i wielopoziomowe zarządzanie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black"/>
              </a:solidFill>
              <a:latin typeface="Calibri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IV. Monitoring i ewaluacja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68614" name="Obraz 9">
            <a:extLst>
              <a:ext uri="{FF2B5EF4-FFF2-40B4-BE49-F238E27FC236}">
                <a16:creationId xmlns:a16="http://schemas.microsoft.com/office/drawing/2014/main" id="{E7607BA5-B9B0-4985-9124-1A08B9C30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5559425"/>
            <a:ext cx="23542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8615" name="Obiekt 4">
            <a:extLst>
              <a:ext uri="{FF2B5EF4-FFF2-40B4-BE49-F238E27FC236}">
                <a16:creationId xmlns:a16="http://schemas.microsoft.com/office/drawing/2014/main" id="{17F5ABA6-2D14-46C8-B694-E5D071BE2F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162050"/>
          <a:ext cx="4572000" cy="536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3" name="Document" r:id="rId5" imgW="7039486" imgH="9514206" progId="Word.Document.8">
                  <p:embed/>
                </p:oleObj>
              </mc:Choice>
              <mc:Fallback>
                <p:oleObj name="Document" r:id="rId5" imgW="7039486" imgH="9514206" progId="Word.Document.8">
                  <p:embed/>
                  <p:pic>
                    <p:nvPicPr>
                      <p:cNvPr id="0" name="Obi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62050"/>
                        <a:ext cx="4572000" cy="536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8E188A71-A918-4482-B957-32E239A1C5D9}"/>
              </a:ext>
            </a:extLst>
          </p:cNvPr>
          <p:cNvSpPr/>
          <p:nvPr/>
        </p:nvSpPr>
        <p:spPr>
          <a:xfrm>
            <a:off x="-22225" y="133350"/>
            <a:ext cx="9180513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MONITORINGU I EWALUACJI I STRATEGII </a:t>
            </a:r>
            <a:endParaRPr lang="pl-PL" sz="2000" b="0" dirty="0">
              <a:solidFill>
                <a:prstClr val="white"/>
              </a:solidFill>
            </a:endParaRPr>
          </a:p>
        </p:txBody>
      </p:sp>
      <p:sp>
        <p:nvSpPr>
          <p:cNvPr id="69635" name="Symbol zastępczy zawartości 2">
            <a:extLst>
              <a:ext uri="{FF2B5EF4-FFF2-40B4-BE49-F238E27FC236}">
                <a16:creationId xmlns:a16="http://schemas.microsoft.com/office/drawing/2014/main" id="{BE183B8B-E8B2-4340-B114-9AECCA2C6B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D5A3335-7D1D-4E93-BEF0-C0DEE45BCA3E}"/>
              </a:ext>
            </a:extLst>
          </p:cNvPr>
          <p:cNvSpPr txBox="1"/>
          <p:nvPr/>
        </p:nvSpPr>
        <p:spPr>
          <a:xfrm>
            <a:off x="5435600" y="1484313"/>
            <a:ext cx="3708400" cy="3970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Sprawozdania z realizacji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Analizy trendów rozwoju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Formułowanie wniosków merytorycznych i metodologicznych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Wymiany informacji i doświadczeń między interesariuszami polityki regionalnej województwa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Prezentacja dobrych praktyk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  <a:cs typeface="+mn-cs"/>
              </a:rPr>
              <a:t>Narzędzie - rot.podkarpackie.pl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l-PL" b="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l-PL" b="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l-PL" b="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aphicFrame>
        <p:nvGraphicFramePr>
          <p:cNvPr id="69637" name="Obiekt 2">
            <a:extLst>
              <a:ext uri="{FF2B5EF4-FFF2-40B4-BE49-F238E27FC236}">
                <a16:creationId xmlns:a16="http://schemas.microsoft.com/office/drawing/2014/main" id="{64662850-3CC5-4CAE-B377-1CFDB97F7E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" y="1125538"/>
          <a:ext cx="4787900" cy="590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5" name="Document" r:id="rId4" imgW="6497932" imgH="8517647" progId="Word.Document.8">
                  <p:embed/>
                </p:oleObj>
              </mc:Choice>
              <mc:Fallback>
                <p:oleObj name="Document" r:id="rId4" imgW="6497932" imgH="8517647" progId="Word.Document.8">
                  <p:embed/>
                  <p:pic>
                    <p:nvPicPr>
                      <p:cNvPr id="0" name="Obi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" y="1125538"/>
                        <a:ext cx="4787900" cy="590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8FEC3953-1C7B-4A06-AAA2-771E8FD94771}"/>
              </a:ext>
            </a:extLst>
          </p:cNvPr>
          <p:cNvSpPr/>
          <p:nvPr/>
        </p:nvSpPr>
        <p:spPr>
          <a:xfrm>
            <a:off x="-23813" y="158750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70659" name="Tytuł 1">
            <a:extLst>
              <a:ext uri="{FF2B5EF4-FFF2-40B4-BE49-F238E27FC236}">
                <a16:creationId xmlns:a16="http://schemas.microsoft.com/office/drawing/2014/main" id="{5466A406-034F-491E-8493-C4215405E1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MECHANIZMY I PODMIOTY KOORDYNUJĄCE </a:t>
            </a:r>
            <a:endParaRPr lang="pl-PL" altLang="pl-PL" sz="20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270ED2-CE82-4A73-9813-BF393E5E2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052513"/>
            <a:ext cx="8229600" cy="580548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Samorząd Województwa Podkarpackiego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 Rozwoju Regionalnego i Regionalne Obserwatorium Terytorialne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Raport o stanie Województwa Podkarpackiego -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obejmuje podsumowanie działalności Zarządu  Województwa Podkarpackiego  w  układzie rocznym,  w  szczególności realizację  polityk, programów  i strategii,  uchwał  Sejmiku  Województwa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Kontrakt programowy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instrument o charakterze uzgodnień pomiędzy rządem a samorządem województwa będący zobowiązaniem stron do realizacji zadań w ramach programu operacyjnego na lata 2021-2027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Kontrakt sektorowy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mechanizm uzgodnień między ministrem właściwym ze względu na zakres objęty kontraktem sektorowym, ministrem właściwym do spraw rozwoju regionalnego oraz zarządem województwa/zarządami województw, określający sposób realizacji programów rozwoju przygotowywanych przez właściwych ministrów w zakresie interwencji ukierunkowanej terytorialnie w regionie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Porozumienie terytorialne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instrument do realizowania procesów rozwojowych, podejmowanych/inicjowanych z poziomu lokalnego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	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BF099094-2241-4DFC-9227-26C78E23F410}"/>
              </a:ext>
            </a:extLst>
          </p:cNvPr>
          <p:cNvSpPr/>
          <p:nvPr/>
        </p:nvSpPr>
        <p:spPr>
          <a:xfrm>
            <a:off x="1588" y="247650"/>
            <a:ext cx="9180512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15" name="Tytuł 1">
            <a:extLst>
              <a:ext uri="{FF2B5EF4-FFF2-40B4-BE49-F238E27FC236}">
                <a16:creationId xmlns:a16="http://schemas.microsoft.com/office/drawing/2014/main" id="{C5F774E7-9C8D-4894-A296-66750AD006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33338"/>
            <a:ext cx="8229600" cy="1374776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Symbol zastępczy zawartości 2">
            <a:extLst>
              <a:ext uri="{FF2B5EF4-FFF2-40B4-BE49-F238E27FC236}">
                <a16:creationId xmlns:a16="http://schemas.microsoft.com/office/drawing/2014/main" id="{679E9143-4506-49C4-97E9-403C1E4012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" y="1238250"/>
            <a:ext cx="9093200" cy="7921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 sz="2600" b="1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l-PL" altLang="pl-PL" sz="19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2020+ program ponadregionalny skierowany do najsłabszych gospodarczo obszarów warianty terytorialne </a:t>
            </a:r>
          </a:p>
          <a:p>
            <a:pPr eaLnBrk="1" hangingPunct="1"/>
            <a:endParaRPr lang="pl-PL" altLang="pl-PL"/>
          </a:p>
        </p:txBody>
      </p:sp>
      <p:pic>
        <p:nvPicPr>
          <p:cNvPr id="13317" name="Symbol zastępczy zawartości 3">
            <a:extLst>
              <a:ext uri="{FF2B5EF4-FFF2-40B4-BE49-F238E27FC236}">
                <a16:creationId xmlns:a16="http://schemas.microsoft.com/office/drawing/2014/main" id="{A8FE0F9A-A66D-4688-BCE9-332CB2678D1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2625"/>
            <a:ext cx="9005888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9232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4E8D6EC8-C0E7-4F61-8D24-B631505862ED}"/>
              </a:ext>
            </a:extLst>
          </p:cNvPr>
          <p:cNvSpPr/>
          <p:nvPr/>
        </p:nvSpPr>
        <p:spPr>
          <a:xfrm>
            <a:off x="-17463" y="231775"/>
            <a:ext cx="9178926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3F4EF7A-3024-4C14-BACF-1A201BF98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6254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14340" name="Symbol zastępczy zawartości 5" descr="C:\Users\User\Desktop\STRATEGIA WP diagnoza\RYSUNKI\18.03.2019\Obszar_Polski_Wschodn_10_000_000.jpg">
            <a:extLst>
              <a:ext uri="{FF2B5EF4-FFF2-40B4-BE49-F238E27FC236}">
                <a16:creationId xmlns:a16="http://schemas.microsoft.com/office/drawing/2014/main" id="{3598C4B2-0269-418B-91ED-D0A6FD222C48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6" b="9592"/>
          <a:stretch>
            <a:fillRect/>
          </a:stretch>
        </p:blipFill>
        <p:spPr>
          <a:xfrm>
            <a:off x="1871663" y="1557338"/>
            <a:ext cx="4946650" cy="5316537"/>
          </a:xfrm>
        </p:spPr>
      </p:pic>
      <p:sp>
        <p:nvSpPr>
          <p:cNvPr id="14341" name="Prostokąt 6">
            <a:extLst>
              <a:ext uri="{FF2B5EF4-FFF2-40B4-BE49-F238E27FC236}">
                <a16:creationId xmlns:a16="http://schemas.microsoft.com/office/drawing/2014/main" id="{4CDA1997-2201-426C-BBD5-453F6B4AA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" y="118110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Polska Wschodnia</a:t>
            </a:r>
          </a:p>
        </p:txBody>
      </p:sp>
    </p:spTree>
    <p:extLst>
      <p:ext uri="{BB962C8B-B14F-4D97-AF65-F5344CB8AC3E}">
        <p14:creationId xmlns:p14="http://schemas.microsoft.com/office/powerpoint/2010/main" val="958805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BD276BB-8CFC-4AE5-9910-393C4E14E0D1}"/>
              </a:ext>
            </a:extLst>
          </p:cNvPr>
          <p:cNvSpPr/>
          <p:nvPr/>
        </p:nvSpPr>
        <p:spPr>
          <a:xfrm>
            <a:off x="-36513" y="22066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4CA4461-351A-4F95-935C-0EA690D25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0363"/>
            <a:ext cx="8229600" cy="8620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b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000" dirty="0"/>
          </a:p>
        </p:txBody>
      </p:sp>
      <p:pic>
        <p:nvPicPr>
          <p:cNvPr id="15364" name="Symbol zastępczy zawartości 3">
            <a:extLst>
              <a:ext uri="{FF2B5EF4-FFF2-40B4-BE49-F238E27FC236}">
                <a16:creationId xmlns:a16="http://schemas.microsoft.com/office/drawing/2014/main" id="{4D6AD75F-3FB8-48EF-89E7-102E1C96955A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463" y="1700213"/>
            <a:ext cx="6821488" cy="5157787"/>
          </a:xfrm>
        </p:spPr>
      </p:pic>
      <p:sp>
        <p:nvSpPr>
          <p:cNvPr id="15365" name="Prostokąt 2">
            <a:extLst>
              <a:ext uri="{FF2B5EF4-FFF2-40B4-BE49-F238E27FC236}">
                <a16:creationId xmlns:a16="http://schemas.microsoft.com/office/drawing/2014/main" id="{BEAC8D10-EE9D-44B4-9FD9-25E3ADC45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1170620"/>
            <a:ext cx="6408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Miasta średnie, tracące funkcje </a:t>
            </a:r>
            <a:r>
              <a:rPr kumimoji="0" lang="pl-PL" alt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społeczno</a:t>
            </a:r>
            <a:r>
              <a:rPr kumimoji="0" lang="pl-PL" alt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gospodarcze</a:t>
            </a:r>
          </a:p>
        </p:txBody>
      </p:sp>
    </p:spTree>
    <p:extLst>
      <p:ext uri="{BB962C8B-B14F-4D97-AF65-F5344CB8AC3E}">
        <p14:creationId xmlns:p14="http://schemas.microsoft.com/office/powerpoint/2010/main" val="3692780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3EF97F89-4CE6-4182-A2D6-90885C224224}"/>
              </a:ext>
            </a:extLst>
          </p:cNvPr>
          <p:cNvSpPr/>
          <p:nvPr/>
        </p:nvSpPr>
        <p:spPr>
          <a:xfrm>
            <a:off x="6350" y="5373688"/>
            <a:ext cx="4565650" cy="1484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18DF146-628E-4345-B9F2-32340501BF1A}"/>
              </a:ext>
            </a:extLst>
          </p:cNvPr>
          <p:cNvSpPr/>
          <p:nvPr/>
        </p:nvSpPr>
        <p:spPr>
          <a:xfrm>
            <a:off x="0" y="260350"/>
            <a:ext cx="9180513" cy="10064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C111F4C-5BB2-4519-B58F-497A9B47B8F9}"/>
              </a:ext>
            </a:extLst>
          </p:cNvPr>
          <p:cNvSpPr/>
          <p:nvPr/>
        </p:nvSpPr>
        <p:spPr>
          <a:xfrm>
            <a:off x="0" y="5300663"/>
            <a:ext cx="9090025" cy="46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7" name="Tytuł 6">
            <a:extLst>
              <a:ext uri="{FF2B5EF4-FFF2-40B4-BE49-F238E27FC236}">
                <a16:creationId xmlns:a16="http://schemas.microsoft.com/office/drawing/2014/main" id="{9BEBF770-83D8-48DF-9D67-2E09175F57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223962"/>
          </a:xfrm>
        </p:spPr>
        <p:txBody>
          <a:bodyPr/>
          <a:lstStyle/>
          <a:p>
            <a:pPr eaLnBrk="1" hangingPunct="1"/>
            <a:r>
              <a:rPr lang="pl-PL" altLang="pl-PL" sz="2100" b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KRAJOWE DOKUMENTY STARTEGICZNE </a:t>
            </a:r>
            <a:br>
              <a:rPr lang="pl-PL" altLang="pl-PL" sz="2100" b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100" b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br>
              <a:rPr lang="pl-PL" altLang="pl-PL" sz="2100" b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100" b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STRATEGIA ROZWOJU WOJEWÓDZTWA  - PODKARPACKIE 2030</a:t>
            </a:r>
            <a:endParaRPr lang="pl-PL" altLang="pl-PL" sz="24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62B3572-FD9B-44A5-80CF-D0996D459208}"/>
              </a:ext>
            </a:extLst>
          </p:cNvPr>
          <p:cNvGraphicFramePr/>
          <p:nvPr/>
        </p:nvGraphicFramePr>
        <p:xfrm>
          <a:off x="1524000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D37A5966-21AB-4104-87A5-6CF3DE70CAE0}"/>
              </a:ext>
            </a:extLst>
          </p:cNvPr>
          <p:cNvSpPr txBox="1"/>
          <p:nvPr/>
        </p:nvSpPr>
        <p:spPr>
          <a:xfrm>
            <a:off x="900113" y="1700213"/>
            <a:ext cx="430212" cy="41767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Agenda 2030 na rzecz zrównoważonego rozwoju</a:t>
            </a:r>
          </a:p>
        </p:txBody>
      </p:sp>
    </p:spTree>
    <p:extLst>
      <p:ext uri="{BB962C8B-B14F-4D97-AF65-F5344CB8AC3E}">
        <p14:creationId xmlns:p14="http://schemas.microsoft.com/office/powerpoint/2010/main" val="24089992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12C748EE-ED4C-4A7F-AB6E-82414FF0869E}"/>
              </a:ext>
            </a:extLst>
          </p:cNvPr>
          <p:cNvSpPr/>
          <p:nvPr/>
        </p:nvSpPr>
        <p:spPr>
          <a:xfrm>
            <a:off x="17463" y="144463"/>
            <a:ext cx="9190037" cy="120015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87" name="Tytuł 1">
            <a:extLst>
              <a:ext uri="{FF2B5EF4-FFF2-40B4-BE49-F238E27FC236}">
                <a16:creationId xmlns:a16="http://schemas.microsoft.com/office/drawing/2014/main" id="{1AA6591C-53EE-4FB7-8072-B495928BF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63" y="1344613"/>
            <a:ext cx="4706937" cy="1319212"/>
          </a:xfrm>
        </p:spPr>
        <p:txBody>
          <a:bodyPr/>
          <a:lstStyle/>
          <a:p>
            <a:pPr algn="l" eaLnBrk="1" hangingPunct="1"/>
            <a:r>
              <a:rPr lang="pl-PL" altLang="pl-PL" sz="1600" b="1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Regionalna Polityka Miejska</a:t>
            </a:r>
            <a:br>
              <a:rPr lang="pl-PL" altLang="pl-PL" sz="22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alt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4BD3D5E-7FEF-4787-9D87-775929C7204C}"/>
              </a:ext>
            </a:extLst>
          </p:cNvPr>
          <p:cNvSpPr txBox="1"/>
          <p:nvPr/>
        </p:nvSpPr>
        <p:spPr>
          <a:xfrm>
            <a:off x="395288" y="2219325"/>
            <a:ext cx="3071812" cy="307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Zgodnie ze </a:t>
            </a:r>
            <a:r>
              <a:rPr kumimoji="0" lang="pl-PL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Strategią rozwoju województwa - Podkarpackie 2020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wyznaczone zostały regionalne bieguny wzrostu, które są miastami koncentrującymi istotne funkcje gospodarcze i społeczne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wymiarze ponadlokalnym oraz posiadającymi potencjał rozwojowy.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Miasta powiatowe, miasta małe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4034BFF2-36B5-4CF5-B57A-AFC6A4D845DE}"/>
              </a:ext>
            </a:extLst>
          </p:cNvPr>
          <p:cNvSpPr/>
          <p:nvPr/>
        </p:nvSpPr>
        <p:spPr>
          <a:xfrm>
            <a:off x="-34925" y="190500"/>
            <a:ext cx="343535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90" name="Obraz 10">
            <a:extLst>
              <a:ext uri="{FF2B5EF4-FFF2-40B4-BE49-F238E27FC236}">
                <a16:creationId xmlns:a16="http://schemas.microsoft.com/office/drawing/2014/main" id="{2294351B-4EEE-4884-8FBD-9A282ABA0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0"/>
            <a:ext cx="5646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5714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AF05F239-D612-48E5-8304-A8E5C489F330}"/>
              </a:ext>
            </a:extLst>
          </p:cNvPr>
          <p:cNvSpPr/>
          <p:nvPr/>
        </p:nvSpPr>
        <p:spPr>
          <a:xfrm>
            <a:off x="0" y="28098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1BC4756-0F43-47E6-A69D-57BE06FDA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981075"/>
            <a:ext cx="8229600" cy="71438"/>
          </a:xfrm>
          <a:ln w="28575"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REGIONALNY</a:t>
            </a:r>
            <a:br>
              <a:rPr lang="pl-PL" dirty="0">
                <a:solidFill>
                  <a:srgbClr val="002060"/>
                </a:solidFill>
              </a:rPr>
            </a:b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17412" name="Prostokąt 2">
            <a:extLst>
              <a:ext uri="{FF2B5EF4-FFF2-40B4-BE49-F238E27FC236}">
                <a16:creationId xmlns:a16="http://schemas.microsoft.com/office/drawing/2014/main" id="{33C5F67D-43A7-4D2C-B170-D476F4223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200150"/>
            <a:ext cx="9148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Obszary wymagające szczególnego wsparcia w kontekście równoważenia rozwoju</a:t>
            </a: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413" name="Rectangle 6">
            <a:extLst>
              <a:ext uri="{FF2B5EF4-FFF2-40B4-BE49-F238E27FC236}">
                <a16:creationId xmlns:a16="http://schemas.microsoft.com/office/drawing/2014/main" id="{31581D2A-F177-4B6D-B171-BB7A91AAF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631950"/>
            <a:ext cx="8721725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Opracowanie pn. „Obszary w województwie podkarpackim wymagające szczególnego wsparcia w kontekście równoważenia rozwoju” zostało sporządzone w 2014 r. i zaktualizowane w 2018 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Jako podstawową jednostkę delimitacyjną przyjęto powiaty (NUTS 4), co zapewniło odpowiedni stopień zróżnicowania, przy jednoczesnej zawartości funkcjonalnej.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Starając się zapewnić najnowsze, dostępne dane statystyczne, jako bazowy przyjęto 2016 rok. </a:t>
            </a: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W wyznaczeniu obszarów wymagających wsparcia w kontekście równoważenia rozwoju wybrano następujące dane i wskaźniki: </a:t>
            </a: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Obszary o najniższej dostępności transportowej do ośrodka wojewódzkiego (izochrona dojazdu powyżej 90 minut do Rzeszowa) na podstawie ekspertyzy „Charakterystyka systemu osadniczego województwa podkarpackiego z identyfikacją biegunów wzrostu oraz wyróżnień obszarów funkcjonalnych na poziomie regionalnym i lokalnym.”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Powiaty o najniższym poziomie dostępu do dóbr i usług warunkujących możliwości rozwojowe na podstawie Krajowej Strategii Rozwoju Regionalnego 2010-2020; Regiony, Miasta, Obszary wiejskie.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Stopa bezrobocia rejestrowanego - stan na 30.11.2017 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Dochód własny gmin na jednego mieszkańca 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Podmioty gospodarki narodowej wpisane do rejestru REGON na 10000 ludności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Udział osób w gospodarstwach domowych korzystających ze środków pomocy społecznej w ludności ogółem.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213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88EBA43B-5775-4DE7-A5D5-3658C6697369}"/>
              </a:ext>
            </a:extLst>
          </p:cNvPr>
          <p:cNvSpPr/>
          <p:nvPr/>
        </p:nvSpPr>
        <p:spPr>
          <a:xfrm>
            <a:off x="-28575" y="18256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435" name="Obraz 4">
            <a:extLst>
              <a:ext uri="{FF2B5EF4-FFF2-40B4-BE49-F238E27FC236}">
                <a16:creationId xmlns:a16="http://schemas.microsoft.com/office/drawing/2014/main" id="{944342C4-A80A-4864-9235-7042BF449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0"/>
          <a:stretch>
            <a:fillRect/>
          </a:stretch>
        </p:blipFill>
        <p:spPr bwMode="auto">
          <a:xfrm>
            <a:off x="0" y="1268413"/>
            <a:ext cx="5076825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0A2630F6-9759-4585-ABD4-B86CC3ADEF4A}"/>
              </a:ext>
            </a:extLst>
          </p:cNvPr>
          <p:cNvSpPr/>
          <p:nvPr/>
        </p:nvSpPr>
        <p:spPr>
          <a:xfrm>
            <a:off x="-114300" y="260350"/>
            <a:ext cx="92583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7" name="Prostokąt 1">
            <a:extLst>
              <a:ext uri="{FF2B5EF4-FFF2-40B4-BE49-F238E27FC236}">
                <a16:creationId xmlns:a16="http://schemas.microsoft.com/office/drawing/2014/main" id="{C37EDE3D-0EE0-48FC-A76E-2BF11DE52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1866900"/>
            <a:ext cx="31686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Obszary wymagające szczególnego wsparcia w kontekście równoważenia rozwoju </a:t>
            </a:r>
            <a:endParaRPr kumimoji="0" lang="pl-PL" altLang="pl-PL" sz="24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4107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91E3744-2F48-4FAB-ACCE-43B2D63FA6BF}"/>
              </a:ext>
            </a:extLst>
          </p:cNvPr>
          <p:cNvSpPr/>
          <p:nvPr/>
        </p:nvSpPr>
        <p:spPr>
          <a:xfrm>
            <a:off x="0" y="206375"/>
            <a:ext cx="9180513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59" name="Symbol zastępczy zawartości 2">
            <a:extLst>
              <a:ext uri="{FF2B5EF4-FFF2-40B4-BE49-F238E27FC236}">
                <a16:creationId xmlns:a16="http://schemas.microsoft.com/office/drawing/2014/main" id="{EF5D2020-2C9D-4981-B3C3-6FB6A27B7B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71900" y="5949950"/>
            <a:ext cx="1808163" cy="2520950"/>
          </a:xfrm>
        </p:spPr>
        <p:txBody>
          <a:bodyPr/>
          <a:lstStyle/>
          <a:p>
            <a:pPr eaLnBrk="1" hangingPunct="1"/>
            <a:endParaRPr lang="pl-PL" altLang="pl-PL"/>
          </a:p>
        </p:txBody>
      </p:sp>
      <p:pic>
        <p:nvPicPr>
          <p:cNvPr id="19460" name="Picture 2">
            <a:extLst>
              <a:ext uri="{FF2B5EF4-FFF2-40B4-BE49-F238E27FC236}">
                <a16:creationId xmlns:a16="http://schemas.microsoft.com/office/drawing/2014/main" id="{F5D0E5CF-8BD5-4B24-895C-3EE4BD62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25538"/>
            <a:ext cx="4824413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Prostokąt 3">
            <a:extLst>
              <a:ext uri="{FF2B5EF4-FFF2-40B4-BE49-F238E27FC236}">
                <a16:creationId xmlns:a16="http://schemas.microsoft.com/office/drawing/2014/main" id="{2EFFD7DF-858B-4B70-9358-15A838927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401638"/>
            <a:ext cx="803275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OBSZARY WIEJSKIE WOJEWÓDZTWA PODKARPACKIEGO </a:t>
            </a:r>
          </a:p>
        </p:txBody>
      </p:sp>
    </p:spTree>
    <p:extLst>
      <p:ext uri="{BB962C8B-B14F-4D97-AF65-F5344CB8AC3E}">
        <p14:creationId xmlns:p14="http://schemas.microsoft.com/office/powerpoint/2010/main" val="5311630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E9718920-1659-4F90-BD5A-579C9E86246C}"/>
              </a:ext>
            </a:extLst>
          </p:cNvPr>
          <p:cNvSpPr/>
          <p:nvPr/>
        </p:nvSpPr>
        <p:spPr>
          <a:xfrm>
            <a:off x="0" y="147638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6DC45D3-F795-4887-997F-1B6FA3F4F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88" y="579438"/>
            <a:ext cx="7999412" cy="366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pl-PL" dirty="0"/>
            </a:br>
            <a:endParaRPr lang="pl-PL" sz="20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B9F0BBC-5387-470C-83D5-19BB4F41FEF4}"/>
              </a:ext>
            </a:extLst>
          </p:cNvPr>
          <p:cNvSpPr txBox="1"/>
          <p:nvPr/>
        </p:nvSpPr>
        <p:spPr>
          <a:xfrm>
            <a:off x="4697413" y="1038225"/>
            <a:ext cx="4048125" cy="57864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48 jednostek samorządu terytorialnego, położonych wzdłuż biegu rzeki San od południowo-wschodniego krańca województwa podkarpackiego po jego północno-zachodnie granice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Obszar jest niejednorodny i obejmuje różne kategorie 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jst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Cel: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koncentracja na kwestiach dotyczących gospodarki wodno-kanalizacyjnej oraz turystycznego wykorzystania rzeki San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Projekty kluczowe: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Ochrona środowiska zlewni rzeki San poprzez kompleksową gospodarkę wodno-ściekową oraz system składowania odpadów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Zagospodarowanie brzegów rzeki San z uwzględnieniem infrastruktury ochrony przeciwpowodziowej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Modernizacja infrastruktury drogowej i kolejowej przy wykorzystaniu inwestycji łączących sieć TEN-T, poprawiających dostępność stolicy województwa oraz obniżających poziom zanieczyszczeń generowanych przez indywidualny transport samochodowy w ruchu regionalnym i lokalnym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0485" name="Prostokąt 2">
            <a:extLst>
              <a:ext uri="{FF2B5EF4-FFF2-40B4-BE49-F238E27FC236}">
                <a16:creationId xmlns:a16="http://schemas.microsoft.com/office/drawing/2014/main" id="{539844B6-F9A6-4D7D-A8CA-9FC366FA2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400" y="457200"/>
            <a:ext cx="4249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Strategiczny „Błękitny San”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2EA17275-1851-48B2-9928-79FB4B7B71E2}"/>
              </a:ext>
            </a:extLst>
          </p:cNvPr>
          <p:cNvSpPr txBox="1">
            <a:spLocks/>
          </p:cNvSpPr>
          <p:nvPr/>
        </p:nvSpPr>
        <p:spPr bwMode="auto">
          <a:xfrm>
            <a:off x="-638175" y="368300"/>
            <a:ext cx="6013450" cy="669925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0606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WYMIAR REGIONALNY</a:t>
            </a:r>
          </a:p>
        </p:txBody>
      </p:sp>
      <p:pic>
        <p:nvPicPr>
          <p:cNvPr id="20487" name="Obraz 9">
            <a:extLst>
              <a:ext uri="{FF2B5EF4-FFF2-40B4-BE49-F238E27FC236}">
                <a16:creationId xmlns:a16="http://schemas.microsoft.com/office/drawing/2014/main" id="{2B7CACE0-36B0-483E-ABB9-8945BAFCA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1347788"/>
            <a:ext cx="4800601" cy="587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5362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4D14A3CA-0C4C-410F-9DE8-8EC2DAA73839}"/>
              </a:ext>
            </a:extLst>
          </p:cNvPr>
          <p:cNvSpPr/>
          <p:nvPr/>
        </p:nvSpPr>
        <p:spPr>
          <a:xfrm>
            <a:off x="0" y="40481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B6D85DF-C215-4FFD-8735-1F64F511E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88" y="579438"/>
            <a:ext cx="7999412" cy="366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pl-PL" dirty="0"/>
            </a:br>
            <a:endParaRPr lang="pl-PL" sz="20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FC7F55B-E10D-402D-9898-AD0A78ADF0BA}"/>
              </a:ext>
            </a:extLst>
          </p:cNvPr>
          <p:cNvSpPr txBox="1"/>
          <p:nvPr/>
        </p:nvSpPr>
        <p:spPr>
          <a:xfrm>
            <a:off x="4221163" y="1304925"/>
            <a:ext cx="4913312" cy="52943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gmin: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Czarna, Lutowiska i Ustrzyki Dolne – w powiecie bieszczadzkim,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Baligród, Cisna, Lesko, Olszanica, Solina z s. w Polańczyku – w powiecie leskim,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Komańcza, Tyrawa Wołoska, Zagórz – w powiecie sanockim,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Bircza – w powiecie przemyskim.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wzrost poziomu i warunków życia mieszkańców ZBGP poprzez poprawę dostępu do miejsc pracy i usług przy efektywnym wykorzystaniu zasobów endogenicznych i wzmocnieniu funkcjonalnych powiązań zewnętrznych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Projekty Kluczowe: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Budowa i modernizacja infrastruktury drogowej i kolejowej Bieszczad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Budowa i modernizacja instalacji wodno-kanalizacyjnych i składowania odpadów na rzecz ochrony walorów środowiskowych i krajobrazowych Bieszczad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Opracowanie i zintegrowanie miejscowych planów zagospodarowania przestrzennego z planami ochrony oraz planami zadań ochronnych przy pełnym pokryciu powierzchni ZBGP planami miejscowymi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509" name="Prostokąt 2">
            <a:extLst>
              <a:ext uri="{FF2B5EF4-FFF2-40B4-BE49-F238E27FC236}">
                <a16:creationId xmlns:a16="http://schemas.microsoft.com/office/drawing/2014/main" id="{2C65F0CF-5773-4187-B00F-6996CED4F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7025" y="585788"/>
            <a:ext cx="5045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Strategicznego Rozwoju Bieszczad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2898808A-F30C-4B9E-8DEA-33596233B471}"/>
              </a:ext>
            </a:extLst>
          </p:cNvPr>
          <p:cNvSpPr txBox="1">
            <a:spLocks/>
          </p:cNvSpPr>
          <p:nvPr/>
        </p:nvSpPr>
        <p:spPr bwMode="auto">
          <a:xfrm>
            <a:off x="3132138" y="0"/>
            <a:ext cx="6011862" cy="549275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0606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68E3878C-7893-45A8-BD96-B71A455CCEF0}"/>
              </a:ext>
            </a:extLst>
          </p:cNvPr>
          <p:cNvSpPr/>
          <p:nvPr/>
        </p:nvSpPr>
        <p:spPr>
          <a:xfrm>
            <a:off x="-434975" y="344488"/>
            <a:ext cx="4572000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</a:p>
        </p:txBody>
      </p:sp>
      <p:pic>
        <p:nvPicPr>
          <p:cNvPr id="21512" name="Obraz 11">
            <a:extLst>
              <a:ext uri="{FF2B5EF4-FFF2-40B4-BE49-F238E27FC236}">
                <a16:creationId xmlns:a16="http://schemas.microsoft.com/office/drawing/2014/main" id="{5F08B987-95EA-43E4-BC71-BCEE160D0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624013"/>
            <a:ext cx="4211638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8245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50365391-EF92-4C88-933D-29164C73498F}"/>
              </a:ext>
            </a:extLst>
          </p:cNvPr>
          <p:cNvSpPr/>
          <p:nvPr/>
        </p:nvSpPr>
        <p:spPr>
          <a:xfrm>
            <a:off x="2987675" y="0"/>
            <a:ext cx="6192838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Arial"/>
            </a:endParaRPr>
          </a:p>
        </p:txBody>
      </p:sp>
      <p:sp>
        <p:nvSpPr>
          <p:cNvPr id="8195" name="Tytuł 6">
            <a:extLst>
              <a:ext uri="{FF2B5EF4-FFF2-40B4-BE49-F238E27FC236}">
                <a16:creationId xmlns:a16="http://schemas.microsoft.com/office/drawing/2014/main" id="{E09E2E7A-FC8D-449B-94C4-FE93488DF9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87675" y="0"/>
            <a:ext cx="5802313" cy="862013"/>
          </a:xfrm>
        </p:spPr>
        <p:txBody>
          <a:bodyPr/>
          <a:lstStyle/>
          <a:p>
            <a:pPr algn="ctr"/>
            <a:r>
              <a:rPr lang="pl-PL" altLang="pl-PL" sz="2100">
                <a:solidFill>
                  <a:srgbClr val="002060"/>
                </a:solidFill>
                <a:latin typeface="Arial" panose="020B0604020202020204" pitchFamily="34" charset="0"/>
              </a:rPr>
              <a:t>POTENCJAŁY MIASTA PRZEMYŚL</a:t>
            </a:r>
          </a:p>
        </p:txBody>
      </p:sp>
      <p:pic>
        <p:nvPicPr>
          <p:cNvPr id="9" name="Obraz 2">
            <a:extLst>
              <a:ext uri="{FF2B5EF4-FFF2-40B4-BE49-F238E27FC236}">
                <a16:creationId xmlns:a16="http://schemas.microsoft.com/office/drawing/2014/main" id="{1770C368-A562-4D46-A41D-EB4BCC7AB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29278">
            <a:off x="168099" y="3863633"/>
            <a:ext cx="3851920" cy="270892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7" name="AutoShape 10" descr="https://download.poczta.onet.pl/4925720/eyJtZSI6ImdldFRodW1iIiwiYSI6W3sibSI6IjE1NjcyODM3NDgiLCJwIjoiMiIsInMiOiI4MDB4NjAwIn1dfQ%3D%3D/20191111_155616.jpg">
            <a:extLst>
              <a:ext uri="{FF2B5EF4-FFF2-40B4-BE49-F238E27FC236}">
                <a16:creationId xmlns:a16="http://schemas.microsoft.com/office/drawing/2014/main" id="{B7C87121-1290-4ECB-97F0-70CC28A5EB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8" name="AutoShape 12" descr="https://download.poczta.onet.pl/4925720/eyJtZSI6ImdldFRodW1iIiwiYSI6W3sibSI6IjE1NjcyODM3NDgiLCJwIjoiMiIsInMiOiI4MDB4NjAwIn1dfQ%3D%3D/20191111_155616.jpg">
            <a:extLst>
              <a:ext uri="{FF2B5EF4-FFF2-40B4-BE49-F238E27FC236}">
                <a16:creationId xmlns:a16="http://schemas.microsoft.com/office/drawing/2014/main" id="{C634959F-4F97-4A11-83CE-75D784328F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33" name="Picture 13">
            <a:extLst>
              <a:ext uri="{FF2B5EF4-FFF2-40B4-BE49-F238E27FC236}">
                <a16:creationId xmlns:a16="http://schemas.microsoft.com/office/drawing/2014/main" id="{02D580E2-36E7-41B8-8F75-B5A11A95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19469">
            <a:off x="-9109" y="-42177"/>
            <a:ext cx="3456384" cy="242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1"/>
            </a:prstShdw>
            <a:softEdge rad="1270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09CBF79-147C-4CED-9F95-273A0E787E78}"/>
              </a:ext>
            </a:extLst>
          </p:cNvPr>
          <p:cNvPicPr/>
          <p:nvPr/>
        </p:nvPicPr>
        <p:blipFill>
          <a:blip r:embed="rId4" cstate="print"/>
          <a:srcRect l="20007" t="17530" r="25255" b="6707"/>
          <a:stretch>
            <a:fillRect/>
          </a:stretch>
        </p:blipFill>
        <p:spPr bwMode="auto">
          <a:xfrm>
            <a:off x="611560" y="2060848"/>
            <a:ext cx="280831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8F350B68-2673-415B-BDBE-021B403E1E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08400" y="1268413"/>
            <a:ext cx="5435600" cy="5589587"/>
          </a:xfrm>
          <a:solidFill>
            <a:schemeClr val="tx1">
              <a:lumMod val="50000"/>
              <a:lumOff val="50000"/>
              <a:alpha val="0"/>
            </a:schemeClr>
          </a:solidFill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l-PL" altLang="pl-PL" sz="1800" b="1" dirty="0">
                <a:solidFill>
                  <a:srgbClr val="002060"/>
                </a:solidFill>
                <a:latin typeface="Arial" panose="020B0604020202020204" pitchFamily="34" charset="0"/>
              </a:rPr>
              <a:t>biegun wzrostu o znaczeniu </a:t>
            </a:r>
            <a:r>
              <a:rPr lang="pl-PL" altLang="pl-PL" sz="1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subregionalnym</a:t>
            </a:r>
            <a:endParaRPr lang="pl-PL" altLang="pl-PL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l-PL" sz="1800" b="1" dirty="0">
                <a:solidFill>
                  <a:srgbClr val="002060"/>
                </a:solidFill>
                <a:latin typeface="Arial" pitchFamily="34" charset="0"/>
              </a:rPr>
              <a:t>funkcje ośrodka przemysłowego, centrum handlowego, ważnego węzła komunikacyjnego, ośrodka kulturalno-naukowego i turystycznego o znacznym nasyceniu obiektami i zespołami zabytkowymi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l-PL" sz="1800" b="1" dirty="0">
                <a:solidFill>
                  <a:srgbClr val="002060"/>
                </a:solidFill>
                <a:latin typeface="Arial" pitchFamily="34" charset="0"/>
              </a:rPr>
              <a:t>posiada predyspozycje do rozwoju usług wyższego rzędu, w tym w szczególności kulturalnych, turystycznych, sportowych </a:t>
            </a:r>
            <a:br>
              <a:rPr lang="pl-PL" sz="1800" b="1" dirty="0">
                <a:solidFill>
                  <a:srgbClr val="002060"/>
                </a:solidFill>
                <a:latin typeface="Arial" pitchFamily="34" charset="0"/>
              </a:rPr>
            </a:br>
            <a:r>
              <a:rPr lang="pl-PL" sz="1800" b="1" dirty="0">
                <a:solidFill>
                  <a:srgbClr val="002060"/>
                </a:solidFill>
                <a:latin typeface="Arial" pitchFamily="34" charset="0"/>
              </a:rPr>
              <a:t>i edukacyjnych, w oparciu o istniejące zabytki wysokiej rangi oraz wysoką jakość kapitału ludzkiego</a:t>
            </a:r>
          </a:p>
          <a:p>
            <a:pPr algn="just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endParaRPr lang="pl-PL" altLang="pl-PL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>
              <a:defRPr/>
            </a:pPr>
            <a:endParaRPr lang="pl-PL" altLang="pl-PL" dirty="0"/>
          </a:p>
        </p:txBody>
      </p:sp>
      <p:sp>
        <p:nvSpPr>
          <p:cNvPr id="8202" name="Prostokąt 2">
            <a:extLst>
              <a:ext uri="{FF2B5EF4-FFF2-40B4-BE49-F238E27FC236}">
                <a16:creationId xmlns:a16="http://schemas.microsoft.com/office/drawing/2014/main" id="{4892D0BA-86EC-47CD-898D-573B28602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373688"/>
            <a:ext cx="4752975" cy="14843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647018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rostokąt 12">
            <a:extLst>
              <a:ext uri="{FF2B5EF4-FFF2-40B4-BE49-F238E27FC236}">
                <a16:creationId xmlns:a16="http://schemas.microsoft.com/office/drawing/2014/main" id="{FF077081-20EB-4585-9871-EDF34DB9F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373688"/>
            <a:ext cx="4752975" cy="14843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954FD84F-8064-41BB-BC43-B7848F617533}"/>
              </a:ext>
            </a:extLst>
          </p:cNvPr>
          <p:cNvSpPr/>
          <p:nvPr/>
        </p:nvSpPr>
        <p:spPr>
          <a:xfrm>
            <a:off x="0" y="-1"/>
            <a:ext cx="9180513" cy="14199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Arial"/>
            </a:endParaRPr>
          </a:p>
        </p:txBody>
      </p:sp>
      <p:sp>
        <p:nvSpPr>
          <p:cNvPr id="9221" name="Tytuł 6">
            <a:extLst>
              <a:ext uri="{FF2B5EF4-FFF2-40B4-BE49-F238E27FC236}">
                <a16:creationId xmlns:a16="http://schemas.microsoft.com/office/drawing/2014/main" id="{5FF5C652-A446-4519-B817-B1A7808B7D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4024" y="160338"/>
            <a:ext cx="5802313" cy="862013"/>
          </a:xfrm>
        </p:spPr>
        <p:txBody>
          <a:bodyPr/>
          <a:lstStyle/>
          <a:p>
            <a:pPr algn="ctr"/>
            <a:r>
              <a:rPr lang="pl-PL" altLang="pl-PL" dirty="0">
                <a:solidFill>
                  <a:srgbClr val="10253F"/>
                </a:solidFill>
                <a:latin typeface="Arial" panose="020B0604020202020204" pitchFamily="34" charset="0"/>
              </a:rPr>
              <a:t>POTENCJAŁY MIASTA PRZEMYŚL</a:t>
            </a:r>
          </a:p>
        </p:txBody>
      </p:sp>
      <p:sp>
        <p:nvSpPr>
          <p:cNvPr id="9222" name="AutoShape 10" descr="https://download.poczta.onet.pl/4925720/eyJtZSI6ImdldFRodW1iIiwiYSI6W3sibSI6IjE1NjcyODM3NDgiLCJwIjoiMiIsInMiOiI4MDB4NjAwIn1dfQ%3D%3D/20191111_155616.jpg">
            <a:extLst>
              <a:ext uri="{FF2B5EF4-FFF2-40B4-BE49-F238E27FC236}">
                <a16:creationId xmlns:a16="http://schemas.microsoft.com/office/drawing/2014/main" id="{58D499E8-EE3F-47E1-BBF8-D1A13627D4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3" name="AutoShape 12" descr="https://download.poczta.onet.pl/4925720/eyJtZSI6ImdldFRodW1iIiwiYSI6W3sibSI6IjE1NjcyODM3NDgiLCJwIjoiMiIsInMiOiI4MDB4NjAwIn1dfQ%3D%3D/20191111_155616.jpg">
            <a:extLst>
              <a:ext uri="{FF2B5EF4-FFF2-40B4-BE49-F238E27FC236}">
                <a16:creationId xmlns:a16="http://schemas.microsoft.com/office/drawing/2014/main" id="{BC99B0B4-1797-4C72-9412-ACDA0C3DF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410E30CD-294F-4AC1-A078-C992C01074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08400" y="1556792"/>
            <a:ext cx="5435600" cy="5013325"/>
          </a:xfrm>
          <a:solidFill>
            <a:schemeClr val="tx1">
              <a:lumMod val="50000"/>
              <a:lumOff val="50000"/>
              <a:alpha val="0"/>
            </a:schemeClr>
          </a:solidFill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l-PL" sz="1800" b="1" dirty="0">
                <a:solidFill>
                  <a:srgbClr val="002060"/>
                </a:solidFill>
              </a:rPr>
              <a:t>predyspozycje miasta do rozwoju funkcji logistycznych na kierunku wschód-zachód oraz funkcji handlowych </a:t>
            </a:r>
            <a:r>
              <a:rPr lang="pl-PL" sz="1800" b="1" dirty="0" err="1">
                <a:solidFill>
                  <a:srgbClr val="002060"/>
                </a:solidFill>
              </a:rPr>
              <a:t>transgranicznych</a:t>
            </a:r>
            <a:endParaRPr lang="pl-PL" sz="1800" b="1" dirty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l-PL" sz="1800" b="1" dirty="0">
                <a:solidFill>
                  <a:srgbClr val="002060"/>
                </a:solidFill>
              </a:rPr>
              <a:t>perspektywa miasta jako ośrodka o znaczeniu międzynarodowym dla obsługi polsko - ukraińskiego obszaru </a:t>
            </a:r>
            <a:r>
              <a:rPr lang="pl-PL" sz="1800" b="1" dirty="0" err="1">
                <a:solidFill>
                  <a:srgbClr val="002060"/>
                </a:solidFill>
              </a:rPr>
              <a:t>transgranicznego</a:t>
            </a:r>
            <a:r>
              <a:rPr lang="pl-PL" sz="1800" b="1" dirty="0">
                <a:solidFill>
                  <a:srgbClr val="002060"/>
                </a:solidFill>
              </a:rPr>
              <a:t> uzależniony od sytuacji polityczno – gospodarczej Ukrainy</a:t>
            </a:r>
            <a:endParaRPr lang="pl-PL" altLang="pl-PL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pl-PL" altLang="pl-PL" sz="1800" b="1" dirty="0">
                <a:solidFill>
                  <a:srgbClr val="002060"/>
                </a:solidFill>
                <a:latin typeface="Arial" panose="020B0604020202020204" pitchFamily="34" charset="0"/>
              </a:rPr>
              <a:t>potencjał inwestycyjny </a:t>
            </a:r>
          </a:p>
          <a:p>
            <a:pPr marL="180000" indent="0"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/>
            </a:pPr>
            <a:r>
              <a:rPr lang="pl-PL" altLang="pl-PL" sz="1800" b="1" dirty="0">
                <a:solidFill>
                  <a:srgbClr val="002060"/>
                </a:solidFill>
                <a:latin typeface="Arial" panose="020B0604020202020204" pitchFamily="34" charset="0"/>
              </a:rPr>
              <a:t>– podstrefa Tarnobrzeskiej Specjalnej Strefy Ekonomicznej EURO-PARK WISŁOSAN</a:t>
            </a:r>
          </a:p>
          <a:p>
            <a:pPr marL="180000" indent="0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/>
            </a:pPr>
            <a:r>
              <a:rPr lang="pl-PL" altLang="pl-PL" sz="1800" b="1" dirty="0">
                <a:solidFill>
                  <a:srgbClr val="002060"/>
                </a:solidFill>
                <a:latin typeface="Arial" panose="020B0604020202020204" pitchFamily="34" charset="0"/>
              </a:rPr>
              <a:t>– instytucje otoczenia biznesu tj. Przemyska Agencja Rozwoju Regionalnego S.A., Regionalna Izba Gospodarcza w Przemyślu</a:t>
            </a:r>
          </a:p>
          <a:p>
            <a:pPr algn="just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endParaRPr lang="pl-PL" altLang="pl-PL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>
              <a:defRPr/>
            </a:pPr>
            <a:endParaRPr lang="pl-PL" alt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BF33CA9E-4421-45D5-AEC0-4BFEEA56C770}"/>
              </a:ext>
            </a:extLst>
          </p:cNvPr>
          <p:cNvPicPr/>
          <p:nvPr/>
        </p:nvPicPr>
        <p:blipFill>
          <a:blip r:embed="rId2" cstate="print"/>
          <a:srcRect l="35775" t="31286" r="3768" b="38649"/>
          <a:stretch>
            <a:fillRect/>
          </a:stretch>
        </p:blipFill>
        <p:spPr bwMode="auto">
          <a:xfrm rot="292282">
            <a:off x="-180528" y="3068960"/>
            <a:ext cx="410445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107" name="Picture 11" descr="F:\Nowy folder\przem3.jpg">
            <a:extLst>
              <a:ext uri="{FF2B5EF4-FFF2-40B4-BE49-F238E27FC236}">
                <a16:creationId xmlns:a16="http://schemas.microsoft.com/office/drawing/2014/main" id="{937253B7-01B4-4D27-B80A-9680236ED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09799">
            <a:off x="197384" y="4612897"/>
            <a:ext cx="3098882" cy="221348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EE7B8BD-B29F-4487-8699-F3D4CAD239A7}"/>
              </a:ext>
            </a:extLst>
          </p:cNvPr>
          <p:cNvPicPr/>
          <p:nvPr/>
        </p:nvPicPr>
        <p:blipFill>
          <a:blip r:embed="rId4" cstate="print"/>
          <a:srcRect l="35090" t="48781" r="33119" b="18140"/>
          <a:stretch>
            <a:fillRect/>
          </a:stretch>
        </p:blipFill>
        <p:spPr bwMode="auto">
          <a:xfrm rot="20703401">
            <a:off x="256683" y="1415579"/>
            <a:ext cx="3142589" cy="185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49283170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rostokąt 5">
            <a:extLst>
              <a:ext uri="{FF2B5EF4-FFF2-40B4-BE49-F238E27FC236}">
                <a16:creationId xmlns:a16="http://schemas.microsoft.com/office/drawing/2014/main" id="{FD6B4048-C535-4199-85B2-8C25BE2C2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373688"/>
            <a:ext cx="4752975" cy="14843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43" name="Obraz 3">
            <a:extLst>
              <a:ext uri="{FF2B5EF4-FFF2-40B4-BE49-F238E27FC236}">
                <a16:creationId xmlns:a16="http://schemas.microsoft.com/office/drawing/2014/main" id="{D3991BF7-3B75-40FB-9754-8C25D2DA5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8" t="43413" r="41298" b="27695"/>
          <a:stretch>
            <a:fillRect/>
          </a:stretch>
        </p:blipFill>
        <p:spPr bwMode="auto">
          <a:xfrm>
            <a:off x="5292081" y="1989137"/>
            <a:ext cx="3851920" cy="304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Symbol zastępczy zawartości 2">
            <a:extLst>
              <a:ext uri="{FF2B5EF4-FFF2-40B4-BE49-F238E27FC236}">
                <a16:creationId xmlns:a16="http://schemas.microsoft.com/office/drawing/2014/main" id="{2D0CE701-F90C-402A-BFCE-DE8B07FC01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341438"/>
            <a:ext cx="6011863" cy="4968875"/>
          </a:xfrm>
        </p:spPr>
        <p:txBody>
          <a:bodyPr/>
          <a:lstStyle/>
          <a:p>
            <a:pPr marL="88900" indent="-88900" algn="just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l-PL" altLang="pl-PL" sz="16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1600" b="1" dirty="0">
                <a:solidFill>
                  <a:srgbClr val="002060"/>
                </a:solidFill>
                <a:latin typeface="Arial" pitchFamily="34" charset="0"/>
              </a:rPr>
              <a:t>tendencje rozwojowe – na poziomie MOF dodatni przyrost liczby mieszkańców</a:t>
            </a:r>
          </a:p>
          <a:p>
            <a:pPr marL="88900" indent="-88900" algn="just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l-PL" sz="1600" b="1" dirty="0">
                <a:solidFill>
                  <a:srgbClr val="002060"/>
                </a:solidFill>
                <a:latin typeface="Arial" pitchFamily="34" charset="0"/>
              </a:rPr>
              <a:t> w latach 2014-2017 liczba podmiotów gospodarczych wzrosła, jest to wynik rozwoju gospodarczego regionu</a:t>
            </a:r>
          </a:p>
          <a:p>
            <a:pPr marL="0" indent="0" algn="just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altLang="pl-PL" sz="1600" b="1" dirty="0">
                <a:solidFill>
                  <a:srgbClr val="002060"/>
                </a:solidFill>
                <a:latin typeface="Arial" pitchFamily="34" charset="0"/>
              </a:rPr>
              <a:t> dobra dostępność komunikacyjna regionu</a:t>
            </a:r>
          </a:p>
          <a:p>
            <a:pPr marL="177800" indent="-177800" algn="just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pl-PL" altLang="pl-PL" sz="1600" b="1" dirty="0">
                <a:solidFill>
                  <a:srgbClr val="002060"/>
                </a:solidFill>
                <a:latin typeface="Arial" pitchFamily="34" charset="0"/>
              </a:rPr>
              <a:t>   autostrada A4, węzeł autostradowy Przemyśl, drogi krajowe 77 i 28, drogi wojew. 881, 884, 885,  linia kolejowa E30</a:t>
            </a:r>
          </a:p>
          <a:p>
            <a:pPr marL="177800" indent="-177800" algn="just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l-PL" sz="1600" b="1" dirty="0">
                <a:solidFill>
                  <a:srgbClr val="002060"/>
                </a:solidFill>
                <a:latin typeface="Arial" pitchFamily="34" charset="0"/>
              </a:rPr>
              <a:t>dominującymi sekcjami gospodarki obszaru są: rolnictwo, transport, handel hurtowy i detaliczny</a:t>
            </a:r>
          </a:p>
          <a:p>
            <a:pPr marL="177800" indent="-177800" algn="just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l-PL" sz="1600" b="1" dirty="0">
                <a:solidFill>
                  <a:srgbClr val="002060"/>
                </a:solidFill>
                <a:latin typeface="Arial" pitchFamily="34" charset="0"/>
              </a:rPr>
              <a:t>w części południowej MOF-u przeważa funkcja turystyczno-wypoczynkowa, w mieście i wzdłuż korytarza transportowego do przejścia granicznego z Ukrainą </a:t>
            </a:r>
            <a:br>
              <a:rPr lang="pl-PL" sz="1600" b="1" dirty="0">
                <a:solidFill>
                  <a:srgbClr val="002060"/>
                </a:solidFill>
                <a:latin typeface="Arial" pitchFamily="34" charset="0"/>
              </a:rPr>
            </a:br>
            <a:r>
              <a:rPr lang="pl-PL" sz="1600" b="1" dirty="0">
                <a:solidFill>
                  <a:srgbClr val="002060"/>
                </a:solidFill>
                <a:latin typeface="Arial" pitchFamily="34" charset="0"/>
              </a:rPr>
              <a:t>w Medyce, rozwija się funkcja usługowo-przemysłowa, pozostała część obszaru to teren o funkcji rolniczej.</a:t>
            </a:r>
            <a:endParaRPr lang="pl-PL" altLang="pl-PL" sz="1600" b="1" dirty="0">
              <a:solidFill>
                <a:srgbClr val="002060"/>
              </a:solidFill>
              <a:latin typeface="Arial" pitchFamily="34" charset="0"/>
            </a:endParaRPr>
          </a:p>
          <a:p>
            <a:pPr algn="just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pl-PL" altLang="pl-PL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endParaRPr lang="pl-PL" alt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2B1899C5-8F25-43D1-855D-905519E936B0}"/>
              </a:ext>
            </a:extLst>
          </p:cNvPr>
          <p:cNvSpPr/>
          <p:nvPr/>
        </p:nvSpPr>
        <p:spPr>
          <a:xfrm>
            <a:off x="0" y="0"/>
            <a:ext cx="9180513" cy="133985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Arial"/>
            </a:endParaRPr>
          </a:p>
        </p:txBody>
      </p:sp>
      <p:sp>
        <p:nvSpPr>
          <p:cNvPr id="10246" name="Tytuł 6">
            <a:extLst>
              <a:ext uri="{FF2B5EF4-FFF2-40B4-BE49-F238E27FC236}">
                <a16:creationId xmlns:a16="http://schemas.microsoft.com/office/drawing/2014/main" id="{F5F32F91-23EA-496D-8C4E-4E10EA39C8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5656" y="224631"/>
            <a:ext cx="6588125" cy="890588"/>
          </a:xfrm>
        </p:spPr>
        <p:txBody>
          <a:bodyPr/>
          <a:lstStyle/>
          <a:p>
            <a:pPr algn="ctr"/>
            <a:r>
              <a:rPr lang="pl-PL" altLang="pl-PL" dirty="0">
                <a:solidFill>
                  <a:srgbClr val="002060"/>
                </a:solidFill>
              </a:rPr>
              <a:t>Miejski Obszar Funkcjonalny Przemyśl</a:t>
            </a:r>
            <a:endParaRPr lang="pl-PL" altLang="pl-PL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599301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rostokąt 8">
            <a:extLst>
              <a:ext uri="{FF2B5EF4-FFF2-40B4-BE49-F238E27FC236}">
                <a16:creationId xmlns:a16="http://schemas.microsoft.com/office/drawing/2014/main" id="{8A817830-CF44-4A47-9AAD-DDE57B134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373688"/>
            <a:ext cx="4752975" cy="14843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3" name="Symbol zastępczy zawartości 2">
            <a:extLst>
              <a:ext uri="{FF2B5EF4-FFF2-40B4-BE49-F238E27FC236}">
                <a16:creationId xmlns:a16="http://schemas.microsoft.com/office/drawing/2014/main" id="{BCC39937-EB70-4323-A1DC-F28E1A960A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77442" y="1534141"/>
            <a:ext cx="4751387" cy="5184775"/>
          </a:xfrm>
        </p:spPr>
        <p:txBody>
          <a:bodyPr/>
          <a:lstStyle/>
          <a:p>
            <a:pPr marL="88900" indent="-88900" algn="just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l-PL" altLang="pl-PL" sz="16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pl-PL" sz="1600" b="1" dirty="0">
                <a:solidFill>
                  <a:srgbClr val="002060"/>
                </a:solidFill>
                <a:latin typeface="Arial" pitchFamily="34" charset="0"/>
              </a:rPr>
              <a:t>jeden z bardziej atrakcyjnych pod względem turystycznym regionów województwa : </a:t>
            </a:r>
          </a:p>
          <a:p>
            <a:pPr marL="88900" indent="-88900" algn="just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pl-PL" sz="1600" b="1" dirty="0">
                <a:solidFill>
                  <a:srgbClr val="002060"/>
                </a:solidFill>
                <a:latin typeface="Arial" pitchFamily="34" charset="0"/>
              </a:rPr>
              <a:t> - walory kulturowe - miasto Przemyśl z jego historycznym układem urbanistycznym </a:t>
            </a:r>
            <a:br>
              <a:rPr lang="pl-PL" sz="1600" b="1" dirty="0">
                <a:solidFill>
                  <a:srgbClr val="002060"/>
                </a:solidFill>
                <a:latin typeface="Arial" pitchFamily="34" charset="0"/>
              </a:rPr>
            </a:br>
            <a:r>
              <a:rPr lang="pl-PL" sz="1600" b="1" dirty="0">
                <a:solidFill>
                  <a:srgbClr val="002060"/>
                </a:solidFill>
                <a:latin typeface="Arial" pitchFamily="34" charset="0"/>
              </a:rPr>
              <a:t>i licznymi innymi cennymi obiektami, zespół zabytków Twierdzy Przemyśl, Arboretum </a:t>
            </a:r>
            <a:br>
              <a:rPr lang="pl-PL" sz="1600" b="1" dirty="0">
                <a:solidFill>
                  <a:srgbClr val="002060"/>
                </a:solidFill>
                <a:latin typeface="Arial" pitchFamily="34" charset="0"/>
              </a:rPr>
            </a:br>
            <a:r>
              <a:rPr lang="pl-PL" sz="1600" b="1" dirty="0">
                <a:solidFill>
                  <a:srgbClr val="002060"/>
                </a:solidFill>
                <a:latin typeface="Arial" pitchFamily="34" charset="0"/>
              </a:rPr>
              <a:t>w Bolestraszycach oraz renesansowy zamek w Krasiczynie </a:t>
            </a:r>
          </a:p>
          <a:p>
            <a:pPr marL="88900" indent="-88900" algn="just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pl-PL" sz="1600" b="1" dirty="0">
                <a:solidFill>
                  <a:srgbClr val="002060"/>
                </a:solidFill>
                <a:latin typeface="Arial" pitchFamily="34" charset="0"/>
              </a:rPr>
              <a:t> - bogactwo przyrody i dobry stan środowiska naturalnego</a:t>
            </a:r>
            <a:endParaRPr lang="pl-PL" altLang="pl-PL" sz="1600" b="1" dirty="0">
              <a:solidFill>
                <a:srgbClr val="002060"/>
              </a:solidFill>
              <a:latin typeface="Arial" pitchFamily="34" charset="0"/>
            </a:endParaRPr>
          </a:p>
          <a:p>
            <a:pPr algn="just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pl-PL" altLang="pl-PL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endParaRPr lang="pl-PL" alt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E14C654-481E-4990-9483-5A3F77CE6DA6}"/>
              </a:ext>
            </a:extLst>
          </p:cNvPr>
          <p:cNvSpPr/>
          <p:nvPr/>
        </p:nvSpPr>
        <p:spPr>
          <a:xfrm>
            <a:off x="0" y="0"/>
            <a:ext cx="9180513" cy="138867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Arial"/>
            </a:endParaRPr>
          </a:p>
        </p:txBody>
      </p:sp>
      <p:sp>
        <p:nvSpPr>
          <p:cNvPr id="11269" name="Tytuł 6">
            <a:extLst>
              <a:ext uri="{FF2B5EF4-FFF2-40B4-BE49-F238E27FC236}">
                <a16:creationId xmlns:a16="http://schemas.microsoft.com/office/drawing/2014/main" id="{E29B6ECA-6A6F-44CF-9664-879F4BED48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672" y="84965"/>
            <a:ext cx="6588125" cy="890588"/>
          </a:xfrm>
        </p:spPr>
        <p:txBody>
          <a:bodyPr/>
          <a:lstStyle/>
          <a:p>
            <a:pPr algn="ctr"/>
            <a:r>
              <a:rPr lang="pl-PL" altLang="pl-PL" dirty="0">
                <a:solidFill>
                  <a:srgbClr val="002060"/>
                </a:solidFill>
              </a:rPr>
              <a:t>Miejski Obszar Funkcjonalny Przemyśl</a:t>
            </a:r>
            <a:endParaRPr lang="pl-PL" altLang="pl-PL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25FBAF8A-169D-465C-AE88-784D4BD13B4D}"/>
              </a:ext>
            </a:extLst>
          </p:cNvPr>
          <p:cNvPicPr/>
          <p:nvPr/>
        </p:nvPicPr>
        <p:blipFill>
          <a:blip r:embed="rId2" cstate="print"/>
          <a:srcRect l="67738" t="51372" r="1714" b="16311"/>
          <a:stretch>
            <a:fillRect/>
          </a:stretch>
        </p:blipFill>
        <p:spPr bwMode="auto">
          <a:xfrm rot="21153793">
            <a:off x="5405821" y="4712184"/>
            <a:ext cx="3106212" cy="195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8A69818-E752-4606-B55E-48966E3BC0F5}"/>
              </a:ext>
            </a:extLst>
          </p:cNvPr>
          <p:cNvPicPr/>
          <p:nvPr/>
        </p:nvPicPr>
        <p:blipFill>
          <a:blip r:embed="rId3" cstate="print"/>
          <a:srcRect l="38860" t="18750" r="8012" b="14329"/>
          <a:stretch>
            <a:fillRect/>
          </a:stretch>
        </p:blipFill>
        <p:spPr bwMode="auto">
          <a:xfrm>
            <a:off x="1259632" y="3746850"/>
            <a:ext cx="4751387" cy="334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10" name="Obraz 4">
            <a:extLst>
              <a:ext uri="{FF2B5EF4-FFF2-40B4-BE49-F238E27FC236}">
                <a16:creationId xmlns:a16="http://schemas.microsoft.com/office/drawing/2014/main" id="{873AA00B-050F-4A3E-B842-8B0B6E5CC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13980">
            <a:off x="455818" y="2566985"/>
            <a:ext cx="3612102" cy="29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8E702DD-06DB-46F8-BD70-881563337F0C}"/>
              </a:ext>
            </a:extLst>
          </p:cNvPr>
          <p:cNvPicPr/>
          <p:nvPr/>
        </p:nvPicPr>
        <p:blipFill>
          <a:blip r:embed="rId5" cstate="print"/>
          <a:srcRect l="63939" t="12348" r="3642" b="54420"/>
          <a:stretch>
            <a:fillRect/>
          </a:stretch>
        </p:blipFill>
        <p:spPr bwMode="auto">
          <a:xfrm rot="21439535">
            <a:off x="934738" y="975652"/>
            <a:ext cx="3083868" cy="1795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5644853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1AB8482D-482A-4E32-A35F-77E887CE26F9}"/>
              </a:ext>
            </a:extLst>
          </p:cNvPr>
          <p:cNvSpPr/>
          <p:nvPr/>
        </p:nvSpPr>
        <p:spPr>
          <a:xfrm>
            <a:off x="6350" y="5373688"/>
            <a:ext cx="4565650" cy="1484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grpSp>
        <p:nvGrpSpPr>
          <p:cNvPr id="24579" name="Grupa 10">
            <a:extLst>
              <a:ext uri="{FF2B5EF4-FFF2-40B4-BE49-F238E27FC236}">
                <a16:creationId xmlns:a16="http://schemas.microsoft.com/office/drawing/2014/main" id="{262BE63E-E318-4BA0-8F57-9C28F4CF7099}"/>
              </a:ext>
            </a:extLst>
          </p:cNvPr>
          <p:cNvGrpSpPr>
            <a:grpSpLocks/>
          </p:cNvGrpSpPr>
          <p:nvPr/>
        </p:nvGrpSpPr>
        <p:grpSpPr bwMode="auto">
          <a:xfrm rot="472674">
            <a:off x="3159125" y="1524000"/>
            <a:ext cx="5865813" cy="3248025"/>
            <a:chOff x="-233916" y="-52217"/>
            <a:chExt cx="10313581" cy="3065875"/>
          </a:xfrm>
        </p:grpSpPr>
        <p:pic>
          <p:nvPicPr>
            <p:cNvPr id="24592" name="Picture 4">
              <a:extLst>
                <a:ext uri="{FF2B5EF4-FFF2-40B4-BE49-F238E27FC236}">
                  <a16:creationId xmlns:a16="http://schemas.microsoft.com/office/drawing/2014/main" id="{DAD12DBA-7DD3-467F-AF96-3BFCBD4129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15" t="2" r="20085" b="-452"/>
            <a:stretch>
              <a:fillRect/>
            </a:stretch>
          </p:blipFill>
          <p:spPr bwMode="auto">
            <a:xfrm>
              <a:off x="1116422" y="155441"/>
              <a:ext cx="2402955" cy="2669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3" name="Picture 5">
              <a:extLst>
                <a:ext uri="{FF2B5EF4-FFF2-40B4-BE49-F238E27FC236}">
                  <a16:creationId xmlns:a16="http://schemas.microsoft.com/office/drawing/2014/main" id="{4FDD042B-0C16-45A4-B795-BF75BD05A1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6" t="2" r="1073" b="-2126"/>
            <a:stretch>
              <a:fillRect/>
            </a:stretch>
          </p:blipFill>
          <p:spPr bwMode="auto">
            <a:xfrm>
              <a:off x="3569595" y="344719"/>
              <a:ext cx="2650451" cy="233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4" name="Picture 7">
              <a:extLst>
                <a:ext uri="{FF2B5EF4-FFF2-40B4-BE49-F238E27FC236}">
                  <a16:creationId xmlns:a16="http://schemas.microsoft.com/office/drawing/2014/main" id="{AFD62747-06EE-40E8-8457-92EFAFC7D6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88" t="-482" r="33566" b="2"/>
            <a:stretch>
              <a:fillRect/>
            </a:stretch>
          </p:blipFill>
          <p:spPr bwMode="auto">
            <a:xfrm>
              <a:off x="6262577" y="267935"/>
              <a:ext cx="2516913" cy="2669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5" name="Picture 10">
              <a:extLst>
                <a:ext uri="{FF2B5EF4-FFF2-40B4-BE49-F238E27FC236}">
                  <a16:creationId xmlns:a16="http://schemas.microsoft.com/office/drawing/2014/main" id="{974E50B0-D588-480F-A147-AFF43071D4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3916" y="2483235"/>
              <a:ext cx="10058400" cy="53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6" name="Picture 16">
              <a:extLst>
                <a:ext uri="{FF2B5EF4-FFF2-40B4-BE49-F238E27FC236}">
                  <a16:creationId xmlns:a16="http://schemas.microsoft.com/office/drawing/2014/main" id="{44818685-789F-485B-A6E1-492EA6E50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1265" y="-52217"/>
              <a:ext cx="10058400" cy="53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Prostokąt 4">
            <a:extLst>
              <a:ext uri="{FF2B5EF4-FFF2-40B4-BE49-F238E27FC236}">
                <a16:creationId xmlns:a16="http://schemas.microsoft.com/office/drawing/2014/main" id="{F52C06F1-7C59-4C99-8C15-86572CDB9163}"/>
              </a:ext>
            </a:extLst>
          </p:cNvPr>
          <p:cNvSpPr/>
          <p:nvPr/>
        </p:nvSpPr>
        <p:spPr>
          <a:xfrm>
            <a:off x="6350" y="139700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4581" name="Tytuł 1">
            <a:extLst>
              <a:ext uri="{FF2B5EF4-FFF2-40B4-BE49-F238E27FC236}">
                <a16:creationId xmlns:a16="http://schemas.microsoft.com/office/drawing/2014/main" id="{77F87499-6419-4F9D-97E2-416A3A44AC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POZYCJA STRATEGICZNA WOJEWÓDZTWA</a:t>
            </a: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019A09F-D415-46CD-9DFC-D602712F7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63" y="1701800"/>
            <a:ext cx="3419475" cy="5472113"/>
          </a:xfrm>
        </p:spPr>
        <p:txBody>
          <a:bodyPr rtlCol="0">
            <a:normAutofit fontScale="32500" lnSpcReduction="20000"/>
          </a:bodyPr>
          <a:lstStyle/>
          <a:p>
            <a:pPr marL="1800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64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6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DIAGNOZA SYTUACJI SPOŁECZNO – GOSPODARCZEJ WOJEWÓDZTWA PODKARPACKIEGO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, raport ROT dokumentujący pozycję województwa na tle całej Polski i innych regionów oraz zróżnicowanie sytuacji wewnątrz województwa.</a:t>
            </a:r>
            <a:r>
              <a:rPr lang="pl-PL" sz="6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l-PL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DEB1D79-7870-4D1F-BB11-A6B4A0CC9891}"/>
              </a:ext>
            </a:extLst>
          </p:cNvPr>
          <p:cNvSpPr>
            <a:spLocks noChangeArrowheads="1"/>
          </p:cNvSpPr>
          <p:nvPr/>
        </p:nvSpPr>
        <p:spPr bwMode="auto">
          <a:xfrm rot="561997">
            <a:off x="3613150" y="4389438"/>
            <a:ext cx="4464050" cy="755650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txBody>
          <a:bodyPr upright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3750D90-29E8-4349-B720-E50971796E3A}"/>
              </a:ext>
            </a:extLst>
          </p:cNvPr>
          <p:cNvSpPr>
            <a:spLocks noChangeArrowheads="1"/>
          </p:cNvSpPr>
          <p:nvPr/>
        </p:nvSpPr>
        <p:spPr bwMode="auto">
          <a:xfrm rot="573647">
            <a:off x="3684588" y="4244975"/>
            <a:ext cx="4441825" cy="147638"/>
          </a:xfrm>
          <a:prstGeom prst="rect">
            <a:avLst/>
          </a:prstGeom>
          <a:solidFill>
            <a:srgbClr val="80E100"/>
          </a:solidFill>
          <a:ln>
            <a:noFill/>
          </a:ln>
        </p:spPr>
        <p:txBody>
          <a:bodyPr upright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585" name="Pole tekstowe 54">
            <a:extLst>
              <a:ext uri="{FF2B5EF4-FFF2-40B4-BE49-F238E27FC236}">
                <a16:creationId xmlns:a16="http://schemas.microsoft.com/office/drawing/2014/main" id="{36FAD117-6902-4778-9180-DAEE6526DA8E}"/>
              </a:ext>
            </a:extLst>
          </p:cNvPr>
          <p:cNvSpPr txBox="1">
            <a:spLocks noChangeArrowheads="1"/>
          </p:cNvSpPr>
          <p:nvPr/>
        </p:nvSpPr>
        <p:spPr bwMode="auto">
          <a:xfrm rot="630919">
            <a:off x="3160713" y="4295775"/>
            <a:ext cx="4913312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DIAGNOZA SYTUACJI </a:t>
            </a:r>
            <a:b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SPOŁECZNO </a:t>
            </a:r>
            <a:r>
              <a:rPr lang="pl-PL" altLang="pl-PL" sz="2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– </a:t>
            </a:r>
            <a: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GOSPODARCZEJ </a:t>
            </a:r>
            <a:b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WOJEWÓDZTWA PODKARPACKIEGO</a:t>
            </a:r>
            <a:endParaRPr lang="pl-PL" altLang="pl-PL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Pole tekstowe 57">
            <a:extLst>
              <a:ext uri="{FF2B5EF4-FFF2-40B4-BE49-F238E27FC236}">
                <a16:creationId xmlns:a16="http://schemas.microsoft.com/office/drawing/2014/main" id="{00D72356-2393-43D3-ABF7-C23CC1A93866}"/>
              </a:ext>
            </a:extLst>
          </p:cNvPr>
          <p:cNvSpPr txBox="1">
            <a:spLocks noChangeArrowheads="1"/>
          </p:cNvSpPr>
          <p:nvPr/>
        </p:nvSpPr>
        <p:spPr bwMode="auto">
          <a:xfrm rot="602580">
            <a:off x="3497263" y="5110163"/>
            <a:ext cx="4022725" cy="323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altLang="pl-PL" sz="1400" dirty="0">
                <a:solidFill>
                  <a:srgbClr val="595959"/>
                </a:solidFill>
                <a:latin typeface="Fira Sans"/>
                <a:ea typeface="Calibri" panose="020F0502020204030204" pitchFamily="34" charset="0"/>
                <a:cs typeface="Times New Roman" panose="02020603050405020304" pitchFamily="18" charset="0"/>
              </a:rPr>
              <a:t>Rzesz</a:t>
            </a:r>
            <a:r>
              <a:rPr lang="pl-PL" altLang="pl-PL" sz="14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pl-PL" altLang="pl-PL" sz="1400" dirty="0">
                <a:solidFill>
                  <a:srgbClr val="595959"/>
                </a:solidFill>
                <a:latin typeface="Fira Sans"/>
                <a:ea typeface="Calibri" panose="020F0502020204030204" pitchFamily="34" charset="0"/>
                <a:cs typeface="Times New Roman" panose="02020603050405020304" pitchFamily="18" charset="0"/>
              </a:rPr>
              <a:t>w, kwiecień 2019</a:t>
            </a:r>
            <a:endParaRPr lang="pl-PL" altLang="pl-PL" sz="1400" b="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F30DCCB-616D-4D72-B21C-EDA5E0D48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" y="8134350"/>
            <a:ext cx="9563100" cy="136525"/>
          </a:xfrm>
          <a:prstGeom prst="rect">
            <a:avLst/>
          </a:prstGeom>
          <a:solidFill>
            <a:srgbClr val="0019FF"/>
          </a:solidFill>
          <a:ln>
            <a:noFill/>
          </a:ln>
        </p:spPr>
        <p:txBody>
          <a:bodyPr upright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0CBB5AC2-373C-4689-8455-D7E733071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066463" cy="38258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CB7C76-6ED6-42E7-AA17-6A59B2A9D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288"/>
            <a:ext cx="11066463" cy="10144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pl-PL" altLang="pl-PL" sz="600" b="0">
              <a:solidFill>
                <a:prstClr val="black"/>
              </a:solidFill>
              <a:latin typeface="Calibri"/>
              <a:cs typeface="+mn-cs"/>
            </a:endParaRPr>
          </a:p>
          <a:p>
            <a:pPr>
              <a:defRPr/>
            </a:pPr>
            <a:br>
              <a:rPr lang="pl-PL" altLang="pl-PL" b="0">
                <a:solidFill>
                  <a:prstClr val="black"/>
                </a:solidFill>
                <a:cs typeface="+mn-cs"/>
              </a:rPr>
            </a:br>
            <a:endParaRPr lang="pl-PL" altLang="pl-PL" b="0">
              <a:solidFill>
                <a:prstClr val="black"/>
              </a:solidFill>
              <a:cs typeface="+mn-cs"/>
            </a:endParaRPr>
          </a:p>
          <a:p>
            <a:pPr>
              <a:defRPr/>
            </a:pPr>
            <a:endParaRPr lang="pl-PL" altLang="pl-PL" b="0">
              <a:solidFill>
                <a:prstClr val="black"/>
              </a:solidFill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97694B-429B-49B1-B1C8-5F009A96B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6750"/>
            <a:ext cx="11066463" cy="87788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pl-PL" altLang="pl-PL" b="0">
              <a:solidFill>
                <a:prstClr val="black"/>
              </a:solidFill>
              <a:cs typeface="+mn-cs"/>
            </a:endParaRPr>
          </a:p>
          <a:p>
            <a:pPr>
              <a:defRPr/>
            </a:pPr>
            <a:br>
              <a:rPr lang="pl-PL" altLang="pl-PL" sz="900" b="0">
                <a:solidFill>
                  <a:prstClr val="black"/>
                </a:solidFill>
                <a:ea typeface="Calibri" panose="020F0502020204030204" pitchFamily="34" charset="0"/>
              </a:rPr>
            </a:br>
            <a:endParaRPr lang="pl-PL" altLang="pl-PL" sz="600" b="0">
              <a:solidFill>
                <a:prstClr val="black"/>
              </a:solidFill>
              <a:cs typeface="+mn-cs"/>
            </a:endParaRPr>
          </a:p>
          <a:p>
            <a:pPr>
              <a:defRPr/>
            </a:pPr>
            <a:endParaRPr lang="pl-PL" altLang="pl-PL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24591" name="Obraz 1" descr="podkarpackie">
            <a:extLst>
              <a:ext uri="{FF2B5EF4-FFF2-40B4-BE49-F238E27FC236}">
                <a16:creationId xmlns:a16="http://schemas.microsoft.com/office/drawing/2014/main" id="{E9B38CCA-A020-4EE1-AC28-6AC8B7F05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4612">
            <a:off x="4908550" y="1058863"/>
            <a:ext cx="32924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7E54BE58-A3A1-40C7-8550-09BB26430F0C}"/>
              </a:ext>
            </a:extLst>
          </p:cNvPr>
          <p:cNvSpPr/>
          <p:nvPr/>
        </p:nvSpPr>
        <p:spPr>
          <a:xfrm>
            <a:off x="-23813" y="158750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71683" name="Tytuł 1">
            <a:extLst>
              <a:ext uri="{FF2B5EF4-FFF2-40B4-BE49-F238E27FC236}">
                <a16:creationId xmlns:a16="http://schemas.microsoft.com/office/drawing/2014/main" id="{B1AE1F88-09AB-425A-B181-3A59905D0E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TERMINY KONSULTACJI</a:t>
            </a:r>
            <a:endParaRPr lang="pl-PL" altLang="pl-PL" sz="20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4" name="Prostokąt 1">
            <a:extLst>
              <a:ext uri="{FF2B5EF4-FFF2-40B4-BE49-F238E27FC236}">
                <a16:creationId xmlns:a16="http://schemas.microsoft.com/office/drawing/2014/main" id="{7EA0B7F6-535A-40CE-BA3C-8246E93D8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981075"/>
            <a:ext cx="7975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b="0">
                <a:solidFill>
                  <a:srgbClr val="002060"/>
                </a:solidFill>
                <a:latin typeface="Arial" panose="020B0604020202020204" pitchFamily="34" charset="0"/>
              </a:rPr>
              <a:t>Konsultacje trwają od 31 października do 4 grudnia 2019 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600" b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b="0">
                <a:solidFill>
                  <a:srgbClr val="002060"/>
                </a:solidFill>
                <a:latin typeface="Arial" panose="020B0604020202020204" pitchFamily="34" charset="0"/>
              </a:rPr>
              <a:t>Spotkania z  udziałem przedstawicieli jednostek samorządu terytorialnego oraz partnerów społecznych i gospodarczych oraz młodzieżą.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600" b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b="0">
                <a:solidFill>
                  <a:srgbClr val="002060"/>
                </a:solidFill>
                <a:latin typeface="Arial" panose="020B0604020202020204" pitchFamily="34" charset="0"/>
              </a:rPr>
              <a:t>Dyskusja nad zasadnością wyznaczonych celów i kierunków rozwoju, oczekiwanymi efektami planowanych działań oraz terytorialnym ukierunkowaniem.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ED91118F-A9A6-40F9-807B-1DAAF9E1C2EA}"/>
              </a:ext>
            </a:extLst>
          </p:cNvPr>
          <p:cNvGraphicFramePr>
            <a:graphicFrameLocks noGrp="1"/>
          </p:cNvGraphicFramePr>
          <p:nvPr/>
        </p:nvGraphicFramePr>
        <p:xfrm>
          <a:off x="0" y="2773363"/>
          <a:ext cx="9180513" cy="40846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3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47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DATA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GODZINA ROZPOCZĘCIA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dirty="0">
                          <a:effectLst/>
                        </a:rPr>
                        <a:t>MIEJSCE SPOTKANIA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13.11.2019r.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Przemyśl, Muzeum Narodowe Ziemi Przemyskiej , Plac płk. Berka Joselewicza 1 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5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15.11.2019r.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9:00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Nisko, Gmina i Miasto Nisko, plac Wolności 14, sala narad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6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</a:rPr>
                        <a:t>Tarnobrzeg, Zamek Tarnowskich w Tarnobrzegu-Dzikowie,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</a:rPr>
                        <a:t> ul Sandomierskiej 27, Sala Wielka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6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18.11.2019r.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9:00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Rzeszów – spotkanie ogólne, Aula Uniwersytetu Rzeszowskiego, budynek A1,  przy al. T. Rejtana 16c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76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</a:rPr>
                        <a:t>Rzeszów – spotkanie z młodzieżą, Aula Uniwersytetu Rzeszowskiego, budynek A1,  przy al. T. Rejtana 16c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6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20.11.2019r.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8:00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Dębica, Starostwo Powiatowe w Dębicy, ul. Parkowa 28, sala sesyjna, 4 piętro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76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>
                          <a:effectLst/>
                        </a:rPr>
                        <a:t>godz. 13:00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Jasło, Starostwo Powiatowe w Jaśle, ul. Rynek 18, sala konferencyjna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76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22.11.2019r.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>
                          <a:effectLst/>
                        </a:rPr>
                        <a:t>godz. 13:00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Lubaczów, Starostwo Powiatowe w Lubaczowie, ul Jasna 1, Sala Narad nr 13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763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27.11.2019r.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9:00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Krosno, aula Kampusu Technicznego PWSZ w Krośnie, ul. Dmochowskiego 12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76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Sanok, Muzeum Historyczne w Sanok, ul. Zamkowa 2, Sanok, sala Gobelinowa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Obraz 2">
            <a:extLst>
              <a:ext uri="{FF2B5EF4-FFF2-40B4-BE49-F238E27FC236}">
                <a16:creationId xmlns:a16="http://schemas.microsoft.com/office/drawing/2014/main" id="{F8D6FD2A-B0CE-462C-9AF8-D51FB8A82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9125" y="703263"/>
            <a:ext cx="14963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dtytuł 1">
            <a:extLst>
              <a:ext uri="{FF2B5EF4-FFF2-40B4-BE49-F238E27FC236}">
                <a16:creationId xmlns:a16="http://schemas.microsoft.com/office/drawing/2014/main" id="{6A380B6D-EEC4-48FB-B69A-7284D9E9B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72708" name="Obraz 4">
            <a:extLst>
              <a:ext uri="{FF2B5EF4-FFF2-40B4-BE49-F238E27FC236}">
                <a16:creationId xmlns:a16="http://schemas.microsoft.com/office/drawing/2014/main" id="{4B3BE22D-CCDC-4B48-998B-82106F50A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5338763"/>
            <a:ext cx="253365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33">
            <a:extLst>
              <a:ext uri="{FF2B5EF4-FFF2-40B4-BE49-F238E27FC236}">
                <a16:creationId xmlns:a16="http://schemas.microsoft.com/office/drawing/2014/main" id="{CFBAAAD0-569C-4618-B175-016289A7B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275" y="-312738"/>
            <a:ext cx="1046162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33">
            <a:extLst>
              <a:ext uri="{FF2B5EF4-FFF2-40B4-BE49-F238E27FC236}">
                <a16:creationId xmlns:a16="http://schemas.microsoft.com/office/drawing/2014/main" id="{7CCB25AE-88F6-4EE1-93DA-FBAA59C22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03263" y="5548313"/>
            <a:ext cx="10461626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87D8EB2-86C8-4C7D-A421-750EEFADC861}"/>
              </a:ext>
            </a:extLst>
          </p:cNvPr>
          <p:cNvSpPr txBox="1"/>
          <p:nvPr/>
        </p:nvSpPr>
        <p:spPr>
          <a:xfrm>
            <a:off x="684213" y="2611438"/>
            <a:ext cx="799465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Dziękujemy </a:t>
            </a:r>
            <a:endParaRPr lang="pl-PL" sz="2400" dirty="0">
              <a:solidFill>
                <a:prstClr val="white"/>
              </a:solidFill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72712" name="Obraz 12">
            <a:extLst>
              <a:ext uri="{FF2B5EF4-FFF2-40B4-BE49-F238E27FC236}">
                <a16:creationId xmlns:a16="http://schemas.microsoft.com/office/drawing/2014/main" id="{8C4CB8D8-3FEA-4485-AFF4-86B0C69C4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11125"/>
            <a:ext cx="7921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Obraz 24">
            <a:extLst>
              <a:ext uri="{FF2B5EF4-FFF2-40B4-BE49-F238E27FC236}">
                <a16:creationId xmlns:a16="http://schemas.microsoft.com/office/drawing/2014/main" id="{00619344-5743-42BE-AB88-010D9842D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5635625"/>
            <a:ext cx="2259013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9F4FA007-91D5-4C40-89EA-2A7C7AB4F2A6}"/>
              </a:ext>
            </a:extLst>
          </p:cNvPr>
          <p:cNvSpPr txBox="1"/>
          <p:nvPr/>
        </p:nvSpPr>
        <p:spPr>
          <a:xfrm>
            <a:off x="323850" y="4579938"/>
            <a:ext cx="3462338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white"/>
                </a:solidFill>
              </a:rPr>
              <a:t>Paweł Wais</a:t>
            </a:r>
            <a:br>
              <a:rPr lang="pl-PL" dirty="0">
                <a:solidFill>
                  <a:prstClr val="white"/>
                </a:solidFill>
              </a:rPr>
            </a:br>
            <a:r>
              <a:rPr lang="pl-PL" dirty="0">
                <a:solidFill>
                  <a:prstClr val="white"/>
                </a:solidFill>
              </a:rPr>
              <a:t>Dyrektor Departamentu Rozwoju Regionalnego</a:t>
            </a:r>
            <a:endParaRPr lang="pl-PL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CF62A4C-B237-4CA4-BC48-E9AECFD1B70F}"/>
              </a:ext>
            </a:extLst>
          </p:cNvPr>
          <p:cNvSpPr/>
          <p:nvPr/>
        </p:nvSpPr>
        <p:spPr>
          <a:xfrm>
            <a:off x="5746750" y="4637088"/>
            <a:ext cx="355282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white"/>
                </a:solidFill>
              </a:rPr>
              <a:t>prof. dr hab. Jacek Szlachta</a:t>
            </a:r>
            <a:br>
              <a:rPr lang="pl-PL" dirty="0">
                <a:solidFill>
                  <a:prstClr val="white"/>
                </a:solidFill>
              </a:rPr>
            </a:br>
            <a:r>
              <a:rPr lang="pl-PL" dirty="0">
                <a:solidFill>
                  <a:prstClr val="white"/>
                </a:solidFill>
              </a:rPr>
              <a:t>ekspert ds. opracowania Strategii</a:t>
            </a:r>
            <a:endParaRPr lang="pl-PL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ymbol zastępczy zawartości 5">
            <a:extLst>
              <a:ext uri="{FF2B5EF4-FFF2-40B4-BE49-F238E27FC236}">
                <a16:creationId xmlns:a16="http://schemas.microsoft.com/office/drawing/2014/main" id="{55DD81A8-66DD-45FC-8423-C9A75CBA00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2227263"/>
            <a:ext cx="8364538" cy="3262312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1200" b="1"/>
              <a:t> </a:t>
            </a:r>
          </a:p>
        </p:txBody>
      </p:sp>
      <p:graphicFrame>
        <p:nvGraphicFramePr>
          <p:cNvPr id="25603" name="Wykres 6" descr="opracowanie własne na podst. GUS&#10;">
            <a:extLst>
              <a:ext uri="{FF2B5EF4-FFF2-40B4-BE49-F238E27FC236}">
                <a16:creationId xmlns:a16="http://schemas.microsoft.com/office/drawing/2014/main" id="{AD789AD0-1121-43AC-A0D0-198C7BA3C504}"/>
              </a:ext>
            </a:extLst>
          </p:cNvPr>
          <p:cNvGraphicFramePr>
            <a:graphicFrameLocks/>
          </p:cNvGraphicFramePr>
          <p:nvPr/>
        </p:nvGraphicFramePr>
        <p:xfrm>
          <a:off x="-53975" y="-50800"/>
          <a:ext cx="9245600" cy="695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2" name="Chart" r:id="rId3" imgW="9248434" imgH="6968332" progId="Excel.Chart.8">
                  <p:embed/>
                </p:oleObj>
              </mc:Choice>
              <mc:Fallback>
                <p:oleObj name="Chart" r:id="rId3" imgW="9248434" imgH="6968332" progId="Excel.Chart.8">
                  <p:embed/>
                  <p:pic>
                    <p:nvPicPr>
                      <p:cNvPr id="0" name="Wykres 6" descr="opracowanie własne na podst. GUS&#10;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3975" y="-50800"/>
                        <a:ext cx="9245600" cy="695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ytuł 7">
            <a:extLst>
              <a:ext uri="{FF2B5EF4-FFF2-40B4-BE49-F238E27FC236}">
                <a16:creationId xmlns:a16="http://schemas.microsoft.com/office/drawing/2014/main" id="{78E80821-72EF-4741-8E78-9F0E3780A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1143000"/>
          </a:xfr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PRODUKT KRAJOWY BRUTTO (PKB) </a:t>
            </a: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PODKARPACKIE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w latach 2004 – 2017</a:t>
            </a:r>
            <a:endParaRPr lang="pl-P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Symbol zastępczy zawartości 3">
            <a:extLst>
              <a:ext uri="{FF2B5EF4-FFF2-40B4-BE49-F238E27FC236}">
                <a16:creationId xmlns:a16="http://schemas.microsoft.com/office/drawing/2014/main" id="{EE8ED3B3-B483-431B-8A57-997E97D9C1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30363"/>
            <a:ext cx="4754563" cy="5249862"/>
          </a:xfr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68AE10CB-7054-46AE-8E54-9ACB392D5FEF}"/>
              </a:ext>
            </a:extLst>
          </p:cNvPr>
          <p:cNvSpPr/>
          <p:nvPr/>
        </p:nvSpPr>
        <p:spPr>
          <a:xfrm>
            <a:off x="4754563" y="1595438"/>
            <a:ext cx="4281487" cy="50165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Zostały zidentyfikowane i wskazane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 Regionalnej Strategii innowacji Województwa Podkarpackiego na lata 2014-2020 na rzecz inteligentnej specjalizacji (RIS3).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Są rezultatem wyboru bazującego przede wszystkim na regionalnych atutach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 endogenicznych zasobach, w tym także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 aktualnej i przyszłej działalności naukowo-badawczej i przedsiębiorczości.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Przestrzenne rozłożenie regionalnych inteligentnych specjalizacji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lotnictwo i kosmonautyka – centralnie,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motoryzacja – północ i południe,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jakość życia – południe i wschód,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informacja i telekomunikacja – obszar całego  województwa.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2" name="pole tekstowe 6">
            <a:extLst>
              <a:ext uri="{FF2B5EF4-FFF2-40B4-BE49-F238E27FC236}">
                <a16:creationId xmlns:a16="http://schemas.microsoft.com/office/drawing/2014/main" id="{E9C83EF9-E111-4394-8824-8EB26A69D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95413"/>
            <a:ext cx="3889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Mapa: Rozmieszczenie Regionalnych Inteligentnych Specjalizacji </a:t>
            </a:r>
          </a:p>
        </p:txBody>
      </p:sp>
      <p:sp>
        <p:nvSpPr>
          <p:cNvPr id="12293" name="pole tekstowe 7">
            <a:extLst>
              <a:ext uri="{FF2B5EF4-FFF2-40B4-BE49-F238E27FC236}">
                <a16:creationId xmlns:a16="http://schemas.microsoft.com/office/drawing/2014/main" id="{1C094716-09D1-40F5-A967-D4F2834F3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6488113"/>
            <a:ext cx="32416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Źródło: Opracowanie własne 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3F1A41F1-D63A-456B-ABE9-12B4225E377C}"/>
              </a:ext>
            </a:extLst>
          </p:cNvPr>
          <p:cNvSpPr/>
          <p:nvPr/>
        </p:nvSpPr>
        <p:spPr>
          <a:xfrm>
            <a:off x="-57150" y="273050"/>
            <a:ext cx="9180513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REGIONALNE INTELIGENTNE SPECJALIZACJE 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397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82EA175F-40F1-472D-9FB3-79E898662C2B}"/>
              </a:ext>
            </a:extLst>
          </p:cNvPr>
          <p:cNvSpPr/>
          <p:nvPr/>
        </p:nvSpPr>
        <p:spPr>
          <a:xfrm>
            <a:off x="0" y="40481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7D154DB-F1CD-4DEC-B9CA-7BA416F90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1303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MOCNE STRONY</a:t>
            </a:r>
            <a:endParaRPr lang="pl-PL" sz="2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D834E5-7BC9-4534-B8E8-2D4A34FAF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00" y="1916113"/>
            <a:ext cx="8928100" cy="388937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Przewaga konkurencyjna regionu w obszarach: przemysł lotniczy i IT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Rozwinięta i równomiernie rozmieszczona sieć osadnicza (policentryczna)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Podkarpacie jako lider (1. miejsce w Polsce) pod względem udziału gospodarstw domowych posiadających komputer osobisty z szerokopasmowym dostępem do Internetu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Dobry stan (ilościowy) wód podziemnych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Zaangażowanie społeczeństwa i samorządów lokalnych w utrzymanie 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i wspieranie organizacji społecznych działających na rzecz wzmacniania kapitału społecznego oraz bezpieczeństwa lokalnych społeczności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Bogate i różnorodne dziedzictwo kulturowe, w tym zabytki wpisane na listę Światowego Dziedzictwa UNESCO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Via Carpatia Rzeszow 30.11.201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0DE"/>
      </a:accent1>
      <a:accent2>
        <a:srgbClr val="01998A"/>
      </a:accent2>
      <a:accent3>
        <a:srgbClr val="FFFFFF"/>
      </a:accent3>
      <a:accent4>
        <a:srgbClr val="000000"/>
      </a:accent4>
      <a:accent5>
        <a:srgbClr val="AACDEC"/>
      </a:accent5>
      <a:accent6>
        <a:srgbClr val="018A7D"/>
      </a:accent6>
      <a:hlink>
        <a:srgbClr val="009999"/>
      </a:hlink>
      <a:folHlink>
        <a:srgbClr val="99CC00"/>
      </a:folHlink>
    </a:clrScheme>
    <a:fontScheme name="Via Carpatia Rzeszow 30.11.2012">
      <a:majorFont>
        <a:latin typeface="Trebuchet MS"/>
        <a:ea typeface=""/>
        <a:cs typeface="Arial"/>
      </a:majorFont>
      <a:minorFont>
        <a:latin typeface="Trebuchet MS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Via Carpatia Rzeszow 30.11.201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12978</TotalTime>
  <Words>4544</Words>
  <Application>Microsoft Office PowerPoint</Application>
  <PresentationFormat>Pokaz na ekranie (4:3)</PresentationFormat>
  <Paragraphs>560</Paragraphs>
  <Slides>61</Slides>
  <Notes>3</Notes>
  <HiddenSlides>0</HiddenSlides>
  <MMClips>0</MMClips>
  <ScaleCrop>false</ScaleCrop>
  <HeadingPairs>
    <vt:vector size="8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4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61</vt:i4>
      </vt:variant>
    </vt:vector>
  </HeadingPairs>
  <TitlesOfParts>
    <vt:vector size="78" baseType="lpstr">
      <vt:lpstr>Arial</vt:lpstr>
      <vt:lpstr>Arial Black</vt:lpstr>
      <vt:lpstr>Arial Narrow</vt:lpstr>
      <vt:lpstr>Calibri</vt:lpstr>
      <vt:lpstr>Calibri Light</vt:lpstr>
      <vt:lpstr>Century Gothic</vt:lpstr>
      <vt:lpstr>Fira Sans</vt:lpstr>
      <vt:lpstr>Times New Roman</vt:lpstr>
      <vt:lpstr>Trebuchet MS</vt:lpstr>
      <vt:lpstr>Wingdings</vt:lpstr>
      <vt:lpstr>Wingdings 2</vt:lpstr>
      <vt:lpstr>Motyw pakietu Office</vt:lpstr>
      <vt:lpstr>2_Motyw pakietu Office</vt:lpstr>
      <vt:lpstr>1_Motyw pakietu Office</vt:lpstr>
      <vt:lpstr>Via Carpatia Rzeszow 30.11.2012</vt:lpstr>
      <vt:lpstr>Chart</vt:lpstr>
      <vt:lpstr>Document</vt:lpstr>
      <vt:lpstr>Prezentacja programu PowerPoint</vt:lpstr>
      <vt:lpstr>UWARUNKOWANIA ZEWNĘTRZNE  STRATEGII ROZWOJU WOJEWÓDZTWA – PODKARPACKIE 2030</vt:lpstr>
      <vt:lpstr>ELEMENTY POLITYKI ROZOWJU </vt:lpstr>
      <vt:lpstr>PROPONOWANE ROZWIĄZANIA EUROPEJSKIEJ POLITYKI SPÓJNOŚCI PO ROKU 2020 Z PUNKTU WIDZENIA WSPIERANIA ROZWOJU WOJEWÓDZTWA PODKARPACKIEGO</vt:lpstr>
      <vt:lpstr>KRAJOWE DOKUMENTY STARTEGICZNE  A  STRATEGIA ROZWOJU WOJEWÓDZTWA  - PODKARPACKIE 2030</vt:lpstr>
      <vt:lpstr>POZYCJA STRATEGICZNA WOJEWÓDZTWA</vt:lpstr>
      <vt:lpstr>PRODUKT KRAJOWY BRUTTO (PKB) PODKARPACKIE  w latach 2004 – 2017</vt:lpstr>
      <vt:lpstr>Prezentacja programu PowerPoint</vt:lpstr>
      <vt:lpstr>ANALIZA SWOT WOJEWÓDZTWA PODKARPACKIEGO (efekt warsztatów Zespołu Roboczego - maj 2019r. Rzeszów)   MOCNE STRONY</vt:lpstr>
      <vt:lpstr>ANALIZA SWOT WOJEWÓDZTWA PODKARPACKIEGO (efekt warsztatów Zespołu Roboczego - maj 2019r. Rzeszów)  SŁABE STRONY </vt:lpstr>
      <vt:lpstr>ANALIZA SWOT WOJEWÓDZTWA PODKARPACKIEGO (efekt warsztatów Zespołu Roboczego - maj 2019r. Rzeszów)  SZANSE</vt:lpstr>
      <vt:lpstr>ANALIZA SWOT WOJEWÓDZTWA PODKARPACKIEGO (efekt warsztatów Zespołu Roboczego - maj 2019r. Rzeszów)   ZAGROŻENIA </vt:lpstr>
      <vt:lpstr>Prezentacja programu PowerPoint</vt:lpstr>
      <vt:lpstr>Prezentacja programu PowerPoint</vt:lpstr>
      <vt:lpstr>Prezentacja programu PowerPoint</vt:lpstr>
      <vt:lpstr>WIZJA WOJEWÓDZTWA PODKARPACKIEGO</vt:lpstr>
      <vt:lpstr> </vt:lpstr>
      <vt:lpstr> Układ logiczny części kierunkowej Strategii </vt:lpstr>
      <vt:lpstr>UKŁAD OBSZARÓW TEMATYCZNYCH</vt:lpstr>
      <vt:lpstr>1. GOSPODARKA I NAUKA</vt:lpstr>
      <vt:lpstr> 1. GOSPODARKA I NAUKA UKŁAD PRIORYTETÓW</vt:lpstr>
      <vt:lpstr> 1. GOSPODARKA I NAUKA UKŁAD PRIORYTETÓW I KIERUNKÓW DZIAŁAŃ</vt:lpstr>
      <vt:lpstr>2. KAPITAŁ LUDZKI I SPOŁECZNY</vt:lpstr>
      <vt:lpstr> 2. KAPITAŁ LUDZKI I SPOŁECZNY UKŁAD PRIORYTETÓW</vt:lpstr>
      <vt:lpstr>2. KAPITAŁ LUDZKI I SPOŁECZNY  UKŁAD PRIORYTETÓW I KIERUNKÓW DZIAŁAŃ</vt:lpstr>
      <vt:lpstr>2. KAPITAŁ LUDZKI I SPOŁECZNY  UKŁAD PRIORYTETÓW I KIERUNKÓW DZIAŁAŃ</vt:lpstr>
      <vt:lpstr>3. INFRASTRUKTURA DLA ZRÓWNOWAŻONEGO ROZWOJU  I ŚRODOWISKA</vt:lpstr>
      <vt:lpstr>Prezentacja programu PowerPoint</vt:lpstr>
      <vt:lpstr>3. INFRASTRUKTURA DLA ZRÓWNOWAŻONEGO ROZWOJU  I ŚRODOWISKA UKŁAD PRIORYTETÓW I KIERUNKÓW DZIAŁAŃ</vt:lpstr>
      <vt:lpstr>3. INFRASTRUKTURA DLA ZRÓWNOWAŻONEGO ROZWOJU  I ŚRODOWISKA UKŁAD PRIORYTETÓW I KIERUNKÓW DZIAŁAŃ</vt:lpstr>
      <vt:lpstr>4. DOSTĘPNOŚĆ USŁUG</vt:lpstr>
      <vt:lpstr>Prezentacja programu PowerPoint</vt:lpstr>
      <vt:lpstr> 4. DOSTĘPNOŚĆ USŁUG UKŁAD PRIORYTETÓW I KIERUNKÓW DZIAŁAŃ</vt:lpstr>
      <vt:lpstr>5. TERYTORIALNY WYMIAR STRATEGII</vt:lpstr>
      <vt:lpstr>Prezentacja programu PowerPoint</vt:lpstr>
      <vt:lpstr>5. TERYTORIALNY WYMIAR STRATEGII UKŁAD PRIORYTETÓW I KIERUNKÓW DZIAŁAŃ</vt:lpstr>
      <vt:lpstr>5. TERYTORIALNY WYMIAR STRATEGII UKŁAD PRIORYTETÓW I KIERUNKÓW DZIAŁAŃ</vt:lpstr>
      <vt:lpstr>SCENARIUSZE ROZWOJOWE – Wnioski</vt:lpstr>
      <vt:lpstr>SCENARIUSZE ROZWOJOWE – Wnioski</vt:lpstr>
      <vt:lpstr>POTENCJAŁ FINANSOWY</vt:lpstr>
      <vt:lpstr>POTENCJAŁ FINANSOWY</vt:lpstr>
      <vt:lpstr>POTENCJAŁ FINANSOWY</vt:lpstr>
      <vt:lpstr>PROCENTOWA PROPOZYCJA PODZIAŁU ŚRODKÓW NA GŁÓWNE OBSZARY TEMATYCZNE STRATEGII </vt:lpstr>
      <vt:lpstr>SYSTEM REALIZACJI STRATEGII </vt:lpstr>
      <vt:lpstr>Prezentacja programu PowerPoint</vt:lpstr>
      <vt:lpstr>MECHANIZMY I PODMIOTY KOORDYNUJĄCE </vt:lpstr>
      <vt:lpstr>TERYTORIALIZACJA POLITYKI ROZWOJU WOJEWÓDZTWA   WYMIAR KRAJOWY - KSRR 2030</vt:lpstr>
      <vt:lpstr>TERYTORIALIZACJA POLITYKI ROZWOJU WOJEWÓDZTWA   WYMIAR KRAJOWY - KSRR 2030</vt:lpstr>
      <vt:lpstr>TERYTORIALIZACJA POLITYKI ROZWOJU WOJEWÓDZTWA   WYMIAR KRAJOWY - KSRR 2030 </vt:lpstr>
      <vt:lpstr>      Regionalna Polityka Miejska </vt:lpstr>
      <vt:lpstr>TERYTORIALIZACJA POLITYKI ROZWOJU WOJEWÓDZTWA   WYMIAR REGIONALNY </vt:lpstr>
      <vt:lpstr>Prezentacja programu PowerPoint</vt:lpstr>
      <vt:lpstr>Prezentacja programu PowerPoint</vt:lpstr>
      <vt:lpstr> </vt:lpstr>
      <vt:lpstr> </vt:lpstr>
      <vt:lpstr>POTENCJAŁY MIASTA PRZEMYŚL</vt:lpstr>
      <vt:lpstr>POTENCJAŁY MIASTA PRZEMYŚL</vt:lpstr>
      <vt:lpstr>Miejski Obszar Funkcjonalny Przemyśl</vt:lpstr>
      <vt:lpstr>Miejski Obszar Funkcjonalny Przemyśl</vt:lpstr>
      <vt:lpstr>TERMINY KONSULTACJI</vt:lpstr>
      <vt:lpstr>Prezentacja programu PowerPoint</vt:lpstr>
    </vt:vector>
  </TitlesOfParts>
  <Company>home sweet 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krzysztof</dc:creator>
  <cp:lastModifiedBy>Stachurska Justyna</cp:lastModifiedBy>
  <cp:revision>1273</cp:revision>
  <cp:lastPrinted>2019-11-12T13:15:56Z</cp:lastPrinted>
  <dcterms:created xsi:type="dcterms:W3CDTF">2011-02-23T21:37:50Z</dcterms:created>
  <dcterms:modified xsi:type="dcterms:W3CDTF">2019-11-14T08:30:07Z</dcterms:modified>
</cp:coreProperties>
</file>